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94" r:id="rId5"/>
    <p:sldMasterId id="2147483695" r:id="rId6"/>
  </p:sldMasterIdLst>
  <p:notesMasterIdLst>
    <p:notesMasterId r:id="rId75"/>
  </p:notesMasterIdLst>
  <p:sldIdLst>
    <p:sldId id="258" r:id="rId7"/>
    <p:sldId id="295" r:id="rId8"/>
    <p:sldId id="328" r:id="rId9"/>
    <p:sldId id="304" r:id="rId10"/>
    <p:sldId id="306" r:id="rId11"/>
    <p:sldId id="260" r:id="rId12"/>
    <p:sldId id="296" r:id="rId13"/>
    <p:sldId id="326" r:id="rId14"/>
    <p:sldId id="327" r:id="rId15"/>
    <p:sldId id="351" r:id="rId16"/>
    <p:sldId id="353" r:id="rId17"/>
    <p:sldId id="354" r:id="rId18"/>
    <p:sldId id="352" r:id="rId19"/>
    <p:sldId id="323" r:id="rId20"/>
    <p:sldId id="322" r:id="rId21"/>
    <p:sldId id="324" r:id="rId22"/>
    <p:sldId id="325" r:id="rId23"/>
    <p:sldId id="272" r:id="rId24"/>
    <p:sldId id="5333" r:id="rId25"/>
    <p:sldId id="277" r:id="rId26"/>
    <p:sldId id="280" r:id="rId27"/>
    <p:sldId id="279" r:id="rId28"/>
    <p:sldId id="278" r:id="rId29"/>
    <p:sldId id="329" r:id="rId30"/>
    <p:sldId id="303" r:id="rId31"/>
    <p:sldId id="316" r:id="rId32"/>
    <p:sldId id="317" r:id="rId33"/>
    <p:sldId id="318" r:id="rId34"/>
    <p:sldId id="274" r:id="rId35"/>
    <p:sldId id="283" r:id="rId36"/>
    <p:sldId id="287" r:id="rId37"/>
    <p:sldId id="307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10" r:id="rId47"/>
    <p:sldId id="311" r:id="rId48"/>
    <p:sldId id="314" r:id="rId49"/>
    <p:sldId id="315" r:id="rId50"/>
    <p:sldId id="313" r:id="rId51"/>
    <p:sldId id="341" r:id="rId52"/>
    <p:sldId id="343" r:id="rId53"/>
    <p:sldId id="344" r:id="rId54"/>
    <p:sldId id="345" r:id="rId55"/>
    <p:sldId id="286" r:id="rId56"/>
    <p:sldId id="5334" r:id="rId57"/>
    <p:sldId id="285" r:id="rId58"/>
    <p:sldId id="288" r:id="rId59"/>
    <p:sldId id="5335" r:id="rId60"/>
    <p:sldId id="289" r:id="rId61"/>
    <p:sldId id="5336" r:id="rId62"/>
    <p:sldId id="300" r:id="rId63"/>
    <p:sldId id="301" r:id="rId64"/>
    <p:sldId id="302" r:id="rId65"/>
    <p:sldId id="320" r:id="rId66"/>
    <p:sldId id="290" r:id="rId67"/>
    <p:sldId id="297" r:id="rId68"/>
    <p:sldId id="348" r:id="rId69"/>
    <p:sldId id="347" r:id="rId70"/>
    <p:sldId id="346" r:id="rId71"/>
    <p:sldId id="349" r:id="rId72"/>
    <p:sldId id="319" r:id="rId73"/>
    <p:sldId id="5332" r:id="rId74"/>
  </p:sldIdLst>
  <p:sldSz cx="12192000" cy="6858000"/>
  <p:notesSz cx="6858000" cy="9144000"/>
  <p:embeddedFontLst>
    <p:embeddedFont>
      <p:font typeface="Averta Light" pitchFamily="2" charset="77"/>
      <p:regular r:id="rId76"/>
      <p:italic r:id="rId77"/>
    </p:embeddedFont>
    <p:embeddedFont>
      <p:font typeface="Averta Regular" pitchFamily="2" charset="77"/>
      <p:regular r:id="rId78"/>
      <p:italic r:id="rId79"/>
    </p:embeddedFont>
    <p:embeddedFont>
      <p:font typeface="Space Grotesk" pitchFamily="2" charset="77"/>
      <p:regular r:id="rId80"/>
      <p:bold r:id="rId81"/>
    </p:embeddedFont>
    <p:embeddedFont>
      <p:font typeface="Trebuchet MS" panose="020B0703020202090204" pitchFamily="34" charset="0"/>
      <p:regular r:id="rId82"/>
      <p:bold r:id="rId83"/>
      <p:italic r:id="rId84"/>
      <p:boldItalic r:id="rId8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C6CD853-29FA-2E38-CFE4-A897DB3D19AC}" name="Lea Schoener" initials="LS" userId="S::lea.schoener@codecamp-n.com::20848d9f-d1a3-4b71-a976-741aa228d246" providerId="AD"/>
  <p188:author id="{5BF993A2-3243-F52A-83F6-D55B02D31826}" name="Svenja Weber" initials="SW" userId="Svenja Web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E5FE"/>
    <a:srgbClr val="6EF7FC"/>
    <a:srgbClr val="C00000"/>
    <a:srgbClr val="00B050"/>
    <a:srgbClr val="DBF0EA"/>
    <a:srgbClr val="92D3C1"/>
    <a:srgbClr val="DFE8EB"/>
    <a:srgbClr val="152E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38"/>
    <p:restoredTop sz="89747"/>
  </p:normalViewPr>
  <p:slideViewPr>
    <p:cSldViewPr snapToGrid="0">
      <p:cViewPr varScale="1">
        <p:scale>
          <a:sx n="106" d="100"/>
          <a:sy n="106" d="100"/>
        </p:scale>
        <p:origin x="22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font" Target="fonts/font9.fntdata"/><Relationship Id="rId89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90" Type="http://schemas.microsoft.com/office/2018/10/relationships/authors" Target="authors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font" Target="fonts/font2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1.fntdata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viewProps" Target="viewProps.xml"/><Relationship Id="rId61" Type="http://schemas.openxmlformats.org/officeDocument/2006/relationships/slide" Target="slides/slide55.xml"/><Relationship Id="rId82" Type="http://schemas.openxmlformats.org/officeDocument/2006/relationships/font" Target="fonts/font7.fntdata"/><Relationship Id="rId19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EB4C6-4999-F342-BEF7-8D93F615B4D5}" type="datetimeFigureOut">
              <a:rPr lang="de-DE" smtClean="0"/>
              <a:t>13.04.25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EF7B1-02EE-0A44-B1B0-88131ACAF0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8568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99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F5AED-61AD-734E-A16E-FFCA5B627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79EFA9B-05D8-FBA5-5B2E-9FEEC3D4B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C0D196-A879-4EA4-EBE8-2332A47A1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A820BF-656B-DA61-20DC-BE1F28CFA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3715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7818F-67D9-C545-D6BF-A739EDDC8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1DB9D54-7374-D667-5F66-604828819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D182A1-F712-AD48-2E0D-20953D183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E18858-9379-A7C1-0BC4-3A865B59E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238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FF321-8876-D4EA-D882-60C7AAD62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E64ACA6-F2C7-89E8-3114-5D548D6207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4F64181-7CE7-0E1E-8E67-0FE3F0F1F8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5119F74-8C4B-8F9E-EDE8-03A41B1A8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871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FDA39-5081-840C-5C57-842522F92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C75475-E22D-A5F2-CC08-79AEDA6396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FEE9A49-96A6-7AFE-DF34-5CB40A831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DF1B39-5256-0747-2CB5-C2612BF18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0700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9E80A-71D7-C991-B732-834CDFA0E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91EBF00-DF21-7322-CC90-C6B7A4D4F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B8D0412-CDAD-07A8-841B-149EB635E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6B9197-C0ED-D78F-1C17-7E1C8A27E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548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6F229-AA49-7B9C-78EE-14503B371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D67C465-F187-B972-341D-B1773927D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C636455-0BBA-D992-F1FA-B0BF0AF4F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EB6BF9-1423-3F9C-D2A5-7D25FFA1F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47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3BF00-422B-D761-06C8-CA5A09647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67C872F-E089-7136-6C13-687932F369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7545738-F1A4-C7A8-63A1-5ADF4F557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36B22C-C029-1560-D930-0C0D94525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9701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AD9C1-781A-BC70-D9D5-2B5E5239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DA46EA-0BEB-4D68-423D-FF38C55B48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517B034-4EFB-E255-D42B-9321EEB70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F9618D-5140-8883-82E1-FAFE0CA4E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3356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24614-D390-3202-86BD-98D8BE7CA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4202BA-F1F8-0C90-693A-92F7AA242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393BC31-8438-3937-C109-BC69217C8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2A87F0-72CF-27E5-3DB6-B5119AA69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3119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60ECB-3B22-0552-C763-9235B8932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C0D8E53-EE03-7D23-F7E8-A5E4670006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745DAB8-9AFB-5E2C-847F-BA35E193C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8FD302-A9EE-F4A1-5032-5BC58D310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876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119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5DA39-5321-6046-4F3C-6BFC5E11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F456BB6-9EDB-625B-FEBA-99353AC302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99BDB4A-9B95-C04C-85B0-7AF8BC614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0D7814-9360-64FF-4D05-373DBE0BAD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751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B9CEF-3179-BE2C-41AA-88C512599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3909174-C9BD-B1B4-22A8-A9EDE5FBD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478944-BE4A-E269-0001-8DC37FD6F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37BFCF-578B-367C-504F-4368A298C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5380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5700F-4C0B-5643-2487-5AA90B12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F0CE883-D692-5DBD-8CD3-CCB98DF1CA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51581A3-47B7-4ECD-3E1C-C3D1496B1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5967D4-8B23-6141-74ED-98D05361F5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69060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33705-658C-BD63-0252-3A334261D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A6A8373-B293-25B6-39E3-A485F346B6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E590123-BA8C-78A4-9580-6B3E5AEE0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AA9054-0A47-018B-5C0E-193A418CB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506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9B12E-0E39-D248-7473-BED93E149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733053A-7A41-50CA-F7E7-AB0004EF2D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5070CBB-926D-C811-2E02-E6E2C743C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9AA10-F327-ED03-417D-CD10C7098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7284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656B2-CAA0-14B4-6E09-3C5E4F45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EBF15D-77EC-9053-52A6-80D48DF1BB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C8AC151-A730-6A01-01B1-E80853B4C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4F9297-2604-3DC7-DA83-A9D808F73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5762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32047-A7E6-679A-2880-8E9B9BE2D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56FE5A-9F6B-76BA-5303-8C72E3591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A93A99-8CD1-756A-CB76-0DFA9AE4E9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6A7B4B-D693-B3ED-D5F6-B97B1BC6F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3824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B1045-AE49-C64A-74D9-AA84FEEF7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593E429-3704-94BC-F680-04AE621A60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09D2FF-AA22-059F-E853-B96B0A80B3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11D914-9AD6-38AB-B54A-C570A58D0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62243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1CB1C-F6BF-F0EA-48BD-AFDC86ADC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12367F-BEA4-443B-F4BF-3D8E05611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E7300B-D37B-C6C2-A1BB-E359D472A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6EEA35-C0A6-2014-2879-94A7DF2CB3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8941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E33EC-48AA-C1B6-1A88-ABE3B15A3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7784641-E7B8-24AB-C21C-52821DC8DB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EA14811-93FC-AD65-8219-6F3E88BF6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640780-8828-6427-B58A-6018A4C30C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9935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B4346-9922-D2AE-6C55-8BA41636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07D2FF-730F-98F2-E0F0-1BBFA3DA2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EE7F362-CD2D-0725-568C-C415634D0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DBC67B-BFED-7B4D-AD52-0218886FD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827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E0E9F-3248-B0D5-ADB9-F3922A63B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7FD83BF-55C1-8C6C-B115-B1A22B35B4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96D054A-EF01-5931-3299-2F8A3FF229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1CD356-1792-1540-21E4-689DE2A80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401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C4D3D-4987-30EB-9EAE-2E36E854E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71974FE-1E91-0558-3D76-CCF5C0FB9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A526E24-68B1-2A09-917A-8F53018CF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F280372-7F42-0BE8-F133-5566E04F4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638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D89FB-2BC6-1B69-0EEB-77D3A866B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9670C1-6A0D-0418-EC75-3228A7D7A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59C8FEB-6A4C-CB86-1713-97AA7ED5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1FE5AA-6CCC-2D32-B8FC-C2FC7260F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907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28C80-C486-5711-FFBB-B352CB62E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56ECB0D-8C24-D3DC-D328-CA1B8AF9C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3AD2047-0B42-A4E4-2F5F-3D3B2688C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5771A3-0509-9878-E92B-31D80C13E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715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19EFA-11C0-F06C-D18D-34D184D22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77FF11F-0210-33CF-8FF6-9EEBA043B1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FC61995-CABA-67E2-672F-547248AAB7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8689E6-352C-D94E-791E-6EEEBE74E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427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86C92-A3FD-6726-02FA-F92114CC4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FE0D2FE-AF89-E981-8E77-E140330B3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0C98548-877D-4D35-B419-EA57712FE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0D754F-0909-94A2-FECA-53DC1329A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5178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013D5-6D48-5CE2-D624-47B091AF8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6C553E-1C3E-41BB-1333-228FCBA74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156AD19-78D8-8D64-CD0E-140D1B9151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897D82-836D-B5A7-D661-6CF20F7AB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4701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CCA3-ADF0-786A-3324-F41C9C0F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A471146-6140-A93C-2339-24EA57E08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CA3C1EE-5C3C-2A32-ADC3-439E18EB3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B04ABC-4EC1-2EBD-62AF-6B9218367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0529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64E17-A059-FB0F-2EA9-ABE895FD8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58B1EB-2D9C-88DD-B599-11C213357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D7263BD-9518-4564-6FF6-C04C4217A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A1C6F4-1BD4-601A-6AEA-605B6F53B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1831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042AB-3F0B-6ABB-10BA-D7BC4785D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2430AB8-2AD6-9A03-DAC6-AAAC24E86A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2F17DFC-6EB7-FAD5-575B-1934D782C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720083-C19D-DD9A-56D1-511A7E0C4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9522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4A659-BA15-97BA-6D3C-70ED4CE21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83486C-2D4F-6489-036D-84E688967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C5756D-2971-05DF-CF69-A4927059A5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5DAE5F-25B2-6343-CD47-9382D68CA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3249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65F48-19EE-67BE-1E26-EAB3EACB4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68EEEB-C24C-E4B9-3362-B2AA29E33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AF1F140-C90F-59D6-19EF-8C93F1E93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E31C4D-B973-67E2-CDEF-4DEF010D0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0288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31F19-2824-734B-55E5-1D23EEA8A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EEADD5-200E-F2B9-9E01-114210AB09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A878CA-A7D5-818D-601A-CBDF64D67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95E43E-70A6-C104-D9EF-68C31D319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0205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CC064-2059-90DE-42B2-7B317D425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99EE558-6E5F-5F91-F1BC-1A9869FF3F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99BF06-31EF-4AD5-EAC0-BC697C730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7A94C3-3BA3-FFB1-6DB1-FFB19EA4C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175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3791E-9865-A577-5B18-F79C9C983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A11A6A-0CD9-D995-CCE1-6EEFCA66E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45C3424-7080-0D66-0FE6-8E1F3DEF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0A54FB-37AF-C944-6947-8B10CF1E7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23757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D2B96-8620-5D22-7B44-0B23FA784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A771C58-3880-F952-EAA7-F301E4357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58D8146-CE11-0290-2701-6FB726574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9F361A-05DB-EE82-20C7-A5415899F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8812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3D3AA-111E-2D87-E2DD-235CE3283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CD19DF-2567-CF2A-9214-5EBB1F584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FC0DB33-E86F-6A28-D965-77EE5DCF4F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479813-B418-B5F0-D71B-CDEA935400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71886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50731-6498-580D-C117-5E4D58D0F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3564E2F-4142-563B-8555-3785C9068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01CA15-02CE-C291-C58C-239E7B79F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F698FC-9510-B4CD-5BF3-5EC61232EB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8857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88B50-F44B-FF5D-FFDF-784E3D9D6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DA3043-A6FC-0108-5821-2938413C6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07B878-C3C4-7D1B-6C92-12396108AA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8D23F6-DC8C-B8BE-9FDE-C455DFA8EE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90654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C6215-9F25-76FD-88ED-EA00E5B1B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27563D-B6B5-E36E-94E0-CAA188D4E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BF7976D-DDBF-71A5-CFF9-5A6506F45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3E5F38-FADB-D0F4-61BC-040C4CE29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6101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43D9E-D7AA-9C17-A6C5-75F5A8112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16E585B-5856-4F7E-8323-C1194737E8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EA777D3-9CEB-8165-1696-B51356B5D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8C23408-F29F-DD3C-9DFC-380A43BE9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414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4870-4482-0374-6ACF-E0759AA54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796A31F-A010-6B2D-721D-EED01295E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119A26-1D5A-6CC3-C17F-A47D3E371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9FF6E95-D399-4B25-3770-55995919A1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4043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FD014-DED5-D955-9454-892CD3B97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37B8F78-7F61-3674-5D7A-5CEA267CD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521112-3C48-4913-CF41-B6868AFEB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6C43ED-B734-913B-30A2-7D1840420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29463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EEEE-70EA-7A63-FEC5-C096A2AB1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0E8A7A2-10AB-3AB4-1957-BE99F3588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BE42785-B14F-9C1A-F647-8AAACB833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4F8147-825F-788A-16F0-0E012F3337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82087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0C151-861F-6EE6-AE14-CECEE61B2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BFAC2A5-7849-0E41-CBE1-2522CC497F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2F8381E-0474-D6C8-8E30-9B39A186A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2C727D-DBE1-41CE-A530-C2273D988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8416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69E66-97F7-9745-C2B5-345E6D892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B7DBF05-AE80-5550-DD09-E7A3E96BD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EE2E1C0-2B9E-5F05-A090-68DE6853B4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2A71AD-FFAF-FD9D-BF44-0004FF991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3360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0875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7E261-C75D-ADE0-CD50-13AA61BD7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A1DDD75-3825-730C-7499-843A51ACD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B954B5-4176-8746-FA17-CAC5358C4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78F352-E60E-0A67-395E-0B66E8AEB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31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594E6-D358-D57B-DFC6-C815CACC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C65FA52-57CB-ED38-CC03-5DC580815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604B74-A1D0-0026-D268-B6489C94A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2E3AD6-D0F2-585C-3D90-51BE1BB287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1094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4ED98-89F9-B345-7A23-A40E94BB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D22CADD-DB2C-30C9-C6B8-09F1EC992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FF2015-AB1B-C662-4F27-0871CAA0E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575F3C-E097-9672-C70E-436D371EA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60711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5A558-EED4-6BFE-1210-DC1C8E7CB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27795C-8ECE-26F5-44D1-AB3416B16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DCCC09-3101-7A22-05DB-F31C8B47F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C2B224-E195-D2AC-9D20-61DF9EDCE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009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09D22-19E3-A0BE-5E6B-D17710091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F97B9C3-CEA2-23D3-40C6-D4B50C2C6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0EB9F5E-E211-CA16-6B63-D66ECEA2B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Relevanz und Vollständigkeit betonen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5366D5-5A91-8BEA-B6E6-E1CFDA6FA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2146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A9863-4ED8-7378-2D1B-A04FDAE4A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2DBE086-5D5D-2C22-9DB0-C465F861B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BDF3606-A810-D2B7-2A60-27315564A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Relevanz und Vollständigkeit betonen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0AB862-06B9-9D56-B1F7-4E4D83F81F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04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17352-BDC9-66B6-F0CA-E177B4E47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72694AC-9DB8-2948-7D7B-3AE39C7F3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0311CC3-21A7-C098-E43E-AF05E89CF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Relevanz und Vollständigkeit betonen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74F27C5-32CD-70A0-5B3F-45ECB111A4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095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33489-F1EE-1A6D-4752-CF5605F55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AD27E79-89A6-B267-1CE6-6163D29DF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400A35E-082D-AA90-DC2F-209BFFA2D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E40F53-959B-DD5C-D6C3-BF3DBD909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EF7B1-02EE-0A44-B1B0-88131ACAF0E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90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dunkelTransparent_Logo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E0D675B-3729-DD0C-39A0-A0F247F73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257" b="18631"/>
          <a:stretch/>
        </p:blipFill>
        <p:spPr>
          <a:xfrm>
            <a:off x="-118292" y="0"/>
            <a:ext cx="1190663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109E9-35C5-F0AF-CF34-C94B791F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440F24-452A-0226-0558-78163ECD7B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649" y="5024121"/>
            <a:ext cx="1858703" cy="4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58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5A7B67A-B567-6192-A6B1-A6148CB39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</a:blip>
          <a:stretch>
            <a:fillRect/>
          </a:stretch>
        </p:blipFill>
        <p:spPr>
          <a:xfrm>
            <a:off x="-839346" y="-136478"/>
            <a:ext cx="14716854" cy="69944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109E9-35C5-F0AF-CF34-C94B791F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73718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Teilbild_Well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53787F63-33C3-EA20-EC3E-3A8672D5AD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"/>
            <a:ext cx="12192424" cy="685776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B46AC631-605D-640E-D159-43572FD76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89889" y="3572932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4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Zwischentitel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4BCFB2E-D0A7-8CA8-CD56-DAFDD76CC1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9889" y="5411892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Zwischen-Untertitel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53B2F981-4C76-9FAD-51F9-DD7512EDC5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071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/>
              <a:t>Folienbild einfügen</a:t>
            </a:r>
          </a:p>
        </p:txBody>
      </p:sp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326EE558-3DC5-52EF-71A0-4E259FC764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72510" y="3572932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28AB8988-FC45-D1E1-D94B-5F5CB09B20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9220" y="602511"/>
            <a:ext cx="4019550" cy="6763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verta Regular" pitchFamily="2" charset="77"/>
              </a:defRPr>
            </a:lvl1pPr>
          </a:lstStyle>
          <a:p>
            <a:pPr lvl="0"/>
            <a:r>
              <a:rPr lang="de-DE"/>
              <a:t>Hinweis: Als Hintergrundbild ein beliebiges 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19724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Vollbild_Welle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94A3620C-6878-ABF9-4117-DAE129ABB4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"/>
            <a:ext cx="12192000" cy="6857525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57D66E2F-9F9D-334A-228E-2EA041964B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5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Zwischentitel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065FD6AF-4F7C-4367-8A1A-03171C1A39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Zwischen-Untertitel</a:t>
            </a:r>
          </a:p>
        </p:txBody>
      </p:sp>
      <p:sp>
        <p:nvSpPr>
          <p:cNvPr id="3" name="Textplatzhalter 13">
            <a:extLst>
              <a:ext uri="{FF2B5EF4-FFF2-40B4-BE49-F238E27FC236}">
                <a16:creationId xmlns:a16="http://schemas.microsoft.com/office/drawing/2014/main" id="{5F882CC5-D5EA-414B-A7A2-AE183E1D3B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Nr.</a:t>
            </a:r>
          </a:p>
        </p:txBody>
      </p:sp>
    </p:spTree>
    <p:extLst>
      <p:ext uri="{BB962C8B-B14F-4D97-AF65-F5344CB8AC3E}">
        <p14:creationId xmlns:p14="http://schemas.microsoft.com/office/powerpoint/2010/main" val="4126718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Vollbild_dunke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>
            <a:extLst>
              <a:ext uri="{FF2B5EF4-FFF2-40B4-BE49-F238E27FC236}">
                <a16:creationId xmlns:a16="http://schemas.microsoft.com/office/drawing/2014/main" id="{53B2F981-4C76-9FAD-51F9-DD7512EDC55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Folienbild einfügen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46AC631-605D-640E-D159-43572FD76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5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Zwischentitel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14BCFB2E-D0A7-8CA8-CD56-DAFDD76CC10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Zwischen-Untertitel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6CAD4438-FBF0-5F20-0F92-87CD6251F78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B1C5E6D9-5A62-BE71-B06F-259F6F6AF4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84225" y="1047354"/>
            <a:ext cx="4019550" cy="920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verta Regular" pitchFamily="2" charset="77"/>
              </a:defRPr>
            </a:lvl1pPr>
          </a:lstStyle>
          <a:p>
            <a:pPr lvl="0"/>
            <a:r>
              <a:rPr lang="de-DE"/>
              <a:t>Hinweis: Als Hintergrundbild ein beliebiges Bild einfügen und Bildtransparenz auf 40%</a:t>
            </a:r>
          </a:p>
        </p:txBody>
      </p:sp>
    </p:spTree>
    <p:extLst>
      <p:ext uri="{BB962C8B-B14F-4D97-AF65-F5344CB8AC3E}">
        <p14:creationId xmlns:p14="http://schemas.microsoft.com/office/powerpoint/2010/main" val="322731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_Vollbild_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4">
            <a:extLst>
              <a:ext uri="{FF2B5EF4-FFF2-40B4-BE49-F238E27FC236}">
                <a16:creationId xmlns:a16="http://schemas.microsoft.com/office/drawing/2014/main" id="{A44392F1-B803-D548-2D6C-0FA4289806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/>
              <a:t>Folienbild einfügen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F4700625-8678-AC9F-C015-76ED99CA73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5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Zwischentitel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C2C05ECE-B473-0388-368C-F3D05B0A16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Zwischen-Untertitel</a:t>
            </a:r>
          </a:p>
        </p:txBody>
      </p:sp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B8F0B1CD-0299-33FE-CE68-6977D9618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B1C02EAD-66A5-56ED-B8A5-AB48CD06773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84225" y="1047354"/>
            <a:ext cx="4019550" cy="9470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Averta Regular" pitchFamily="2" charset="77"/>
              </a:defRPr>
            </a:lvl1pPr>
          </a:lstStyle>
          <a:p>
            <a:pPr lvl="0"/>
            <a:r>
              <a:rPr lang="de-DE"/>
              <a:t>Hinweis: Als Hintergrundbild ein beliebiges Bild einfügen und Bildtransparenz auf 40%</a:t>
            </a:r>
          </a:p>
        </p:txBody>
      </p:sp>
    </p:spTree>
    <p:extLst>
      <p:ext uri="{BB962C8B-B14F-4D97-AF65-F5344CB8AC3E}">
        <p14:creationId xmlns:p14="http://schemas.microsoft.com/office/powerpoint/2010/main" val="1248795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-Zwischen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F4700625-8678-AC9F-C015-76ED99CA73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60391" y="3572934"/>
            <a:ext cx="5193475" cy="1727199"/>
          </a:xfrm>
          <a:prstGeom prst="rect">
            <a:avLst/>
          </a:prstGeom>
        </p:spPr>
        <p:txBody>
          <a:bodyPr anchor="b"/>
          <a:lstStyle>
            <a:lvl1pPr algn="l">
              <a:defRPr sz="3600" b="0" i="0">
                <a:solidFill>
                  <a:schemeClr val="bg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Zwischentitel</a:t>
            </a:r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C2C05ECE-B473-0388-368C-F3D05B0A16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60391" y="5411894"/>
            <a:ext cx="5193475" cy="10922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b="0" i="0">
                <a:solidFill>
                  <a:schemeClr val="bg2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Zwischen-Untertitel</a:t>
            </a:r>
          </a:p>
        </p:txBody>
      </p:sp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B8F0B1CD-0299-33FE-CE68-6977D9618E8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43012" y="3572933"/>
            <a:ext cx="1104403" cy="172719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>
                <a:solidFill>
                  <a:schemeClr val="bg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pPr lvl="0"/>
            <a:r>
              <a:rPr lang="de-DE"/>
              <a:t>Nr.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71F354-288D-33D5-1852-B74FE0A53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713308">
            <a:off x="1236837" y="1182547"/>
            <a:ext cx="9466629" cy="449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5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66E7A74-1A5C-9C62-6874-A180AB3F9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1772955"/>
            <a:ext cx="7772400" cy="544201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3CA0AA-2463-5009-53E9-951D9FA0DB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4B715-AF86-E343-0C0F-2D26795D1A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21" name="Textplatzhalter 12">
            <a:extLst>
              <a:ext uri="{FF2B5EF4-FFF2-40B4-BE49-F238E27FC236}">
                <a16:creationId xmlns:a16="http://schemas.microsoft.com/office/drawing/2014/main" id="{1459AB1D-323A-10BA-D06E-D3EE1DC646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2F2A7C7-4EAF-C7EF-CDDA-FBE2F49961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88463" y="2465870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12" name="Textplatzhalter 32">
            <a:extLst>
              <a:ext uri="{FF2B5EF4-FFF2-40B4-BE49-F238E27FC236}">
                <a16:creationId xmlns:a16="http://schemas.microsoft.com/office/drawing/2014/main" id="{E37ACD1C-69BD-72C2-1E88-49F559A9ED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41561" y="236382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01</a:t>
            </a:r>
          </a:p>
        </p:txBody>
      </p:sp>
      <p:sp>
        <p:nvSpPr>
          <p:cNvPr id="13" name="Textplatzhalter 32">
            <a:extLst>
              <a:ext uri="{FF2B5EF4-FFF2-40B4-BE49-F238E27FC236}">
                <a16:creationId xmlns:a16="http://schemas.microsoft.com/office/drawing/2014/main" id="{EDE657E0-B535-7CDD-2448-5ACA211FAD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41561" y="273202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14" name="Textplatzhalter 32">
            <a:extLst>
              <a:ext uri="{FF2B5EF4-FFF2-40B4-BE49-F238E27FC236}">
                <a16:creationId xmlns:a16="http://schemas.microsoft.com/office/drawing/2014/main" id="{C2ECFDA9-B36E-876E-15C6-F7400EA35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41561" y="340021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02</a:t>
            </a:r>
          </a:p>
        </p:txBody>
      </p:sp>
      <p:sp>
        <p:nvSpPr>
          <p:cNvPr id="15" name="Textplatzhalter 32">
            <a:extLst>
              <a:ext uri="{FF2B5EF4-FFF2-40B4-BE49-F238E27FC236}">
                <a16:creationId xmlns:a16="http://schemas.microsoft.com/office/drawing/2014/main" id="{F5E044A4-5020-0D55-3DCA-647AE5F98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1561" y="376841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16" name="Textplatzhalter 32">
            <a:extLst>
              <a:ext uri="{FF2B5EF4-FFF2-40B4-BE49-F238E27FC236}">
                <a16:creationId xmlns:a16="http://schemas.microsoft.com/office/drawing/2014/main" id="{F2BFE0E4-1A89-4EA8-734F-E671136886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41561" y="443660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03</a:t>
            </a:r>
          </a:p>
        </p:txBody>
      </p:sp>
      <p:sp>
        <p:nvSpPr>
          <p:cNvPr id="17" name="Textplatzhalter 32">
            <a:extLst>
              <a:ext uri="{FF2B5EF4-FFF2-40B4-BE49-F238E27FC236}">
                <a16:creationId xmlns:a16="http://schemas.microsoft.com/office/drawing/2014/main" id="{5B2C653F-04F4-ABAD-76EF-5B6F1BD089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41561" y="4804803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2C8DF295-6152-6B26-D6C9-1B5655300C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88463" y="3474055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92F2027E-8442-FAB5-7D7E-EC5B9F30F6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88463" y="4493963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CF53A6-72A4-7D31-A4BC-2282851EA6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82977" y="2465870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5" name="Textplatzhalter 32">
            <a:extLst>
              <a:ext uri="{FF2B5EF4-FFF2-40B4-BE49-F238E27FC236}">
                <a16:creationId xmlns:a16="http://schemas.microsoft.com/office/drawing/2014/main" id="{C72E9DB0-BCC0-2A11-D8B1-E61FC5B595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36075" y="236382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04</a:t>
            </a:r>
          </a:p>
        </p:txBody>
      </p:sp>
      <p:sp>
        <p:nvSpPr>
          <p:cNvPr id="8" name="Textplatzhalter 32">
            <a:extLst>
              <a:ext uri="{FF2B5EF4-FFF2-40B4-BE49-F238E27FC236}">
                <a16:creationId xmlns:a16="http://schemas.microsoft.com/office/drawing/2014/main" id="{9F8092E0-2D14-3EB9-04DD-B83E9CD05A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36075" y="273202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9" name="Textplatzhalter 32">
            <a:extLst>
              <a:ext uri="{FF2B5EF4-FFF2-40B4-BE49-F238E27FC236}">
                <a16:creationId xmlns:a16="http://schemas.microsoft.com/office/drawing/2014/main" id="{AA46421E-BA3A-0AC5-E9E0-63CF2FEE5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36075" y="340021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05</a:t>
            </a:r>
          </a:p>
        </p:txBody>
      </p:sp>
      <p:sp>
        <p:nvSpPr>
          <p:cNvPr id="10" name="Textplatzhalter 32">
            <a:extLst>
              <a:ext uri="{FF2B5EF4-FFF2-40B4-BE49-F238E27FC236}">
                <a16:creationId xmlns:a16="http://schemas.microsoft.com/office/drawing/2014/main" id="{64F86F9D-9EDE-4485-85AD-649DFFA85F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36075" y="3768412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11" name="Textplatzhalter 32">
            <a:extLst>
              <a:ext uri="{FF2B5EF4-FFF2-40B4-BE49-F238E27FC236}">
                <a16:creationId xmlns:a16="http://schemas.microsoft.com/office/drawing/2014/main" id="{F4F94247-9D0C-8B85-D887-F2BC5029512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36075" y="443660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06</a:t>
            </a:r>
          </a:p>
        </p:txBody>
      </p:sp>
      <p:sp>
        <p:nvSpPr>
          <p:cNvPr id="20" name="Textplatzhalter 32">
            <a:extLst>
              <a:ext uri="{FF2B5EF4-FFF2-40B4-BE49-F238E27FC236}">
                <a16:creationId xmlns:a16="http://schemas.microsoft.com/office/drawing/2014/main" id="{56E597CB-2389-6F7A-13E1-292519848F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36075" y="4804803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FE4CC0D5-20F6-4AE0-3B2C-AE9474AFC0C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82977" y="3474055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F5457D9F-CA0E-BE97-1767-0F01FA70053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82977" y="4493963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47483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6_Nu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66E7A74-1A5C-9C62-6874-A180AB3F9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0" y="1772955"/>
            <a:ext cx="7772400" cy="544201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4B715-AF86-E343-0C0F-2D26795D1A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2F2A7C7-4EAF-C7EF-CDDA-FBE2F49961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88463" y="2465870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12" name="Textplatzhalter 32">
            <a:extLst>
              <a:ext uri="{FF2B5EF4-FFF2-40B4-BE49-F238E27FC236}">
                <a16:creationId xmlns:a16="http://schemas.microsoft.com/office/drawing/2014/main" id="{E37ACD1C-69BD-72C2-1E88-49F559A9ED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41561" y="2580546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01</a:t>
            </a:r>
          </a:p>
        </p:txBody>
      </p:sp>
      <p:sp>
        <p:nvSpPr>
          <p:cNvPr id="14" name="Textplatzhalter 32">
            <a:extLst>
              <a:ext uri="{FF2B5EF4-FFF2-40B4-BE49-F238E27FC236}">
                <a16:creationId xmlns:a16="http://schemas.microsoft.com/office/drawing/2014/main" id="{C2ECFDA9-B36E-876E-15C6-F7400EA35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41561" y="358918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02</a:t>
            </a:r>
          </a:p>
        </p:txBody>
      </p:sp>
      <p:sp>
        <p:nvSpPr>
          <p:cNvPr id="16" name="Textplatzhalter 32">
            <a:extLst>
              <a:ext uri="{FF2B5EF4-FFF2-40B4-BE49-F238E27FC236}">
                <a16:creationId xmlns:a16="http://schemas.microsoft.com/office/drawing/2014/main" id="{F2BFE0E4-1A89-4EA8-734F-E671136886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41561" y="4611426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03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2C8DF295-6152-6B26-D6C9-1B5655300C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88463" y="3474055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92F2027E-8442-FAB5-7D7E-EC5B9F30F6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88463" y="4493963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CF53A6-72A4-7D31-A4BC-2282851EA6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82977" y="2465870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5" name="Textplatzhalter 32">
            <a:extLst>
              <a:ext uri="{FF2B5EF4-FFF2-40B4-BE49-F238E27FC236}">
                <a16:creationId xmlns:a16="http://schemas.microsoft.com/office/drawing/2014/main" id="{C72E9DB0-BCC0-2A11-D8B1-E61FC5B595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20100" y="2580546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04</a:t>
            </a:r>
          </a:p>
        </p:txBody>
      </p:sp>
      <p:sp>
        <p:nvSpPr>
          <p:cNvPr id="9" name="Textplatzhalter 32">
            <a:extLst>
              <a:ext uri="{FF2B5EF4-FFF2-40B4-BE49-F238E27FC236}">
                <a16:creationId xmlns:a16="http://schemas.microsoft.com/office/drawing/2014/main" id="{AA46421E-BA3A-0AC5-E9E0-63CF2FEE5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36075" y="358918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05</a:t>
            </a:r>
          </a:p>
        </p:txBody>
      </p:sp>
      <p:sp>
        <p:nvSpPr>
          <p:cNvPr id="11" name="Textplatzhalter 32">
            <a:extLst>
              <a:ext uri="{FF2B5EF4-FFF2-40B4-BE49-F238E27FC236}">
                <a16:creationId xmlns:a16="http://schemas.microsoft.com/office/drawing/2014/main" id="{F4F94247-9D0C-8B85-D887-F2BC5029512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36075" y="459067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06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FE4CC0D5-20F6-4AE0-3B2C-AE9474AFC0C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82977" y="3474055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F5457D9F-CA0E-BE97-1767-0F01FA70053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82977" y="4493963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6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D50E440-267A-B785-E7E6-76FDADE2F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10" name="Textplatzhalter 12">
            <a:extLst>
              <a:ext uri="{FF2B5EF4-FFF2-40B4-BE49-F238E27FC236}">
                <a16:creationId xmlns:a16="http://schemas.microsoft.com/office/drawing/2014/main" id="{234C20AA-F658-3A07-8F77-D4DB1665FC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97898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66E7A74-1A5C-9C62-6874-A180AB3F9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-807825" y="2301014"/>
            <a:ext cx="7772400" cy="544201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4B715-AF86-E343-0C0F-2D26795D1A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2F2A7C7-4EAF-C7EF-CDDA-FBE2F49961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88463" y="2034862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12" name="Textplatzhalter 32">
            <a:extLst>
              <a:ext uri="{FF2B5EF4-FFF2-40B4-BE49-F238E27FC236}">
                <a16:creationId xmlns:a16="http://schemas.microsoft.com/office/drawing/2014/main" id="{E37ACD1C-69BD-72C2-1E88-49F559A9ED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41561" y="193282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01</a:t>
            </a:r>
          </a:p>
        </p:txBody>
      </p:sp>
      <p:sp>
        <p:nvSpPr>
          <p:cNvPr id="13" name="Textplatzhalter 32">
            <a:extLst>
              <a:ext uri="{FF2B5EF4-FFF2-40B4-BE49-F238E27FC236}">
                <a16:creationId xmlns:a16="http://schemas.microsoft.com/office/drawing/2014/main" id="{EDE657E0-B535-7CDD-2448-5ACA211FAD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41561" y="230101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14" name="Textplatzhalter 32">
            <a:extLst>
              <a:ext uri="{FF2B5EF4-FFF2-40B4-BE49-F238E27FC236}">
                <a16:creationId xmlns:a16="http://schemas.microsoft.com/office/drawing/2014/main" id="{C2ECFDA9-B36E-876E-15C6-F7400EA35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41561" y="296921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02</a:t>
            </a:r>
          </a:p>
        </p:txBody>
      </p:sp>
      <p:sp>
        <p:nvSpPr>
          <p:cNvPr id="15" name="Textplatzhalter 32">
            <a:extLst>
              <a:ext uri="{FF2B5EF4-FFF2-40B4-BE49-F238E27FC236}">
                <a16:creationId xmlns:a16="http://schemas.microsoft.com/office/drawing/2014/main" id="{F5E044A4-5020-0D55-3DCA-647AE5F985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41561" y="333740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16" name="Textplatzhalter 32">
            <a:extLst>
              <a:ext uri="{FF2B5EF4-FFF2-40B4-BE49-F238E27FC236}">
                <a16:creationId xmlns:a16="http://schemas.microsoft.com/office/drawing/2014/main" id="{F2BFE0E4-1A89-4EA8-734F-E671136886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41561" y="400560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03</a:t>
            </a:r>
          </a:p>
        </p:txBody>
      </p:sp>
      <p:sp>
        <p:nvSpPr>
          <p:cNvPr id="17" name="Textplatzhalter 32">
            <a:extLst>
              <a:ext uri="{FF2B5EF4-FFF2-40B4-BE49-F238E27FC236}">
                <a16:creationId xmlns:a16="http://schemas.microsoft.com/office/drawing/2014/main" id="{5B2C653F-04F4-ABAD-76EF-5B6F1BD089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41561" y="437379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18" name="Textplatzhalter 32">
            <a:extLst>
              <a:ext uri="{FF2B5EF4-FFF2-40B4-BE49-F238E27FC236}">
                <a16:creationId xmlns:a16="http://schemas.microsoft.com/office/drawing/2014/main" id="{E3604667-BD5B-CCD2-38F6-6162A27DB4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41561" y="501896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04</a:t>
            </a:r>
          </a:p>
        </p:txBody>
      </p:sp>
      <p:sp>
        <p:nvSpPr>
          <p:cNvPr id="19" name="Textplatzhalter 32">
            <a:extLst>
              <a:ext uri="{FF2B5EF4-FFF2-40B4-BE49-F238E27FC236}">
                <a16:creationId xmlns:a16="http://schemas.microsoft.com/office/drawing/2014/main" id="{BB8D167C-62A9-7B2D-20EC-C808AC8618D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41561" y="538715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2C8DF295-6152-6B26-D6C9-1B5655300C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88463" y="3043047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92F2027E-8442-FAB5-7D7E-EC5B9F30F6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88463" y="4062955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D7A32E0F-35F5-CF92-1CD9-C03DC3F3C0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8463" y="5071139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CF53A6-72A4-7D31-A4BC-2282851EA6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82977" y="2034862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5" name="Textplatzhalter 32">
            <a:extLst>
              <a:ext uri="{FF2B5EF4-FFF2-40B4-BE49-F238E27FC236}">
                <a16:creationId xmlns:a16="http://schemas.microsoft.com/office/drawing/2014/main" id="{C72E9DB0-BCC0-2A11-D8B1-E61FC5B595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36075" y="193282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05</a:t>
            </a:r>
          </a:p>
        </p:txBody>
      </p:sp>
      <p:sp>
        <p:nvSpPr>
          <p:cNvPr id="8" name="Textplatzhalter 32">
            <a:extLst>
              <a:ext uri="{FF2B5EF4-FFF2-40B4-BE49-F238E27FC236}">
                <a16:creationId xmlns:a16="http://schemas.microsoft.com/office/drawing/2014/main" id="{9F8092E0-2D14-3EB9-04DD-B83E9CD05A5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36075" y="230101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9" name="Textplatzhalter 32">
            <a:extLst>
              <a:ext uri="{FF2B5EF4-FFF2-40B4-BE49-F238E27FC236}">
                <a16:creationId xmlns:a16="http://schemas.microsoft.com/office/drawing/2014/main" id="{AA46421E-BA3A-0AC5-E9E0-63CF2FEE5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36075" y="2969210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06</a:t>
            </a:r>
          </a:p>
        </p:txBody>
      </p:sp>
      <p:sp>
        <p:nvSpPr>
          <p:cNvPr id="10" name="Textplatzhalter 32">
            <a:extLst>
              <a:ext uri="{FF2B5EF4-FFF2-40B4-BE49-F238E27FC236}">
                <a16:creationId xmlns:a16="http://schemas.microsoft.com/office/drawing/2014/main" id="{64F86F9D-9EDE-4485-85AD-649DFFA85F6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36075" y="3337404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11" name="Textplatzhalter 32">
            <a:extLst>
              <a:ext uri="{FF2B5EF4-FFF2-40B4-BE49-F238E27FC236}">
                <a16:creationId xmlns:a16="http://schemas.microsoft.com/office/drawing/2014/main" id="{F4F94247-9D0C-8B85-D887-F2BC5029512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36075" y="400560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07</a:t>
            </a:r>
          </a:p>
        </p:txBody>
      </p:sp>
      <p:sp>
        <p:nvSpPr>
          <p:cNvPr id="20" name="Textplatzhalter 32">
            <a:extLst>
              <a:ext uri="{FF2B5EF4-FFF2-40B4-BE49-F238E27FC236}">
                <a16:creationId xmlns:a16="http://schemas.microsoft.com/office/drawing/2014/main" id="{56E597CB-2389-6F7A-13E1-292519848F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36075" y="437379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22" name="Textplatzhalter 32">
            <a:extLst>
              <a:ext uri="{FF2B5EF4-FFF2-40B4-BE49-F238E27FC236}">
                <a16:creationId xmlns:a16="http://schemas.microsoft.com/office/drawing/2014/main" id="{59A1B276-BA9F-42D4-E429-B290D7DD51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36075" y="5018961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08</a:t>
            </a:r>
          </a:p>
        </p:txBody>
      </p:sp>
      <p:sp>
        <p:nvSpPr>
          <p:cNvPr id="23" name="Textplatzhalter 32">
            <a:extLst>
              <a:ext uri="{FF2B5EF4-FFF2-40B4-BE49-F238E27FC236}">
                <a16:creationId xmlns:a16="http://schemas.microsoft.com/office/drawing/2014/main" id="{A289005E-2621-D28D-532E-510E13E4901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536075" y="5387155"/>
            <a:ext cx="3194838" cy="370320"/>
          </a:xfrm>
          <a:prstGeom prst="rect">
            <a:avLst/>
          </a:prstGeom>
        </p:spPr>
        <p:txBody>
          <a:bodyPr/>
          <a:lstStyle>
            <a:lvl1pPr algn="l">
              <a:buNone/>
              <a:defRPr sz="1200" b="0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 err="1"/>
              <a:t>Agendathema</a:t>
            </a:r>
            <a:r>
              <a:rPr lang="de-DE"/>
              <a:t> Text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FE4CC0D5-20F6-4AE0-3B2C-AE9474AFC0C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82977" y="3043047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6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F5457D9F-CA0E-BE97-1767-0F01FA70053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82977" y="4062955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7</a:t>
            </a:r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3666294F-457B-102B-3133-97309424693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82977" y="5071139"/>
            <a:ext cx="611873" cy="535346"/>
          </a:xfrm>
          <a:prstGeom prst="hexagon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8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BA1E1D03-A28B-29E1-F9F5-8038413710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32" name="Textplatzhalter 12">
            <a:extLst>
              <a:ext uri="{FF2B5EF4-FFF2-40B4-BE49-F238E27FC236}">
                <a16:creationId xmlns:a16="http://schemas.microsoft.com/office/drawing/2014/main" id="{CE9E7644-8B88-F780-E5D5-A821A4E018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8481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8_Nu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66E7A74-1A5C-9C62-6874-A180AB3F9C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-807825" y="2301014"/>
            <a:ext cx="7772400" cy="544201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4B715-AF86-E343-0C0F-2D26795D1A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42F2A7C7-4EAF-C7EF-CDDA-FBE2F49961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88463" y="2034862"/>
            <a:ext cx="611873" cy="535346"/>
          </a:xfrm>
          <a:prstGeom prst="hexagon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12" name="Textplatzhalter 32">
            <a:extLst>
              <a:ext uri="{FF2B5EF4-FFF2-40B4-BE49-F238E27FC236}">
                <a16:creationId xmlns:a16="http://schemas.microsoft.com/office/drawing/2014/main" id="{E37ACD1C-69BD-72C2-1E88-49F559A9ED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441561" y="214615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01</a:t>
            </a:r>
          </a:p>
        </p:txBody>
      </p:sp>
      <p:sp>
        <p:nvSpPr>
          <p:cNvPr id="14" name="Textplatzhalter 32">
            <a:extLst>
              <a:ext uri="{FF2B5EF4-FFF2-40B4-BE49-F238E27FC236}">
                <a16:creationId xmlns:a16="http://schemas.microsoft.com/office/drawing/2014/main" id="{C2ECFDA9-B36E-876E-15C6-F7400EA35D0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41561" y="315027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02</a:t>
            </a:r>
          </a:p>
        </p:txBody>
      </p:sp>
      <p:sp>
        <p:nvSpPr>
          <p:cNvPr id="16" name="Textplatzhalter 32">
            <a:extLst>
              <a:ext uri="{FF2B5EF4-FFF2-40B4-BE49-F238E27FC236}">
                <a16:creationId xmlns:a16="http://schemas.microsoft.com/office/drawing/2014/main" id="{F2BFE0E4-1A89-4EA8-734F-E671136886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41561" y="417808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03</a:t>
            </a:r>
          </a:p>
        </p:txBody>
      </p:sp>
      <p:sp>
        <p:nvSpPr>
          <p:cNvPr id="18" name="Textplatzhalter 32">
            <a:extLst>
              <a:ext uri="{FF2B5EF4-FFF2-40B4-BE49-F238E27FC236}">
                <a16:creationId xmlns:a16="http://schemas.microsoft.com/office/drawing/2014/main" id="{E3604667-BD5B-CCD2-38F6-6162A27DB4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41561" y="5189277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04</a:t>
            </a:r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2C8DF295-6152-6B26-D6C9-1B5655300CB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388463" y="3043047"/>
            <a:ext cx="611873" cy="535346"/>
          </a:xfrm>
          <a:prstGeom prst="hexagon">
            <a:avLst/>
          </a:prstGeom>
          <a:solidFill>
            <a:schemeClr val="tx2">
              <a:lumMod val="90000"/>
              <a:lumOff val="1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92F2027E-8442-FAB5-7D7E-EC5B9F30F6B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88463" y="4062955"/>
            <a:ext cx="611873" cy="535346"/>
          </a:xfrm>
          <a:prstGeom prst="hexagon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D7A32E0F-35F5-CF92-1CD9-C03DC3F3C0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388463" y="5071139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CF53A6-72A4-7D31-A4BC-2282851EA6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82977" y="2034862"/>
            <a:ext cx="611873" cy="535346"/>
          </a:xfrm>
          <a:prstGeom prst="hexagon">
            <a:avLst/>
          </a:prstGeom>
          <a:solidFill>
            <a:schemeClr val="accent5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bg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5" name="Textplatzhalter 32">
            <a:extLst>
              <a:ext uri="{FF2B5EF4-FFF2-40B4-BE49-F238E27FC236}">
                <a16:creationId xmlns:a16="http://schemas.microsoft.com/office/drawing/2014/main" id="{C72E9DB0-BCC0-2A11-D8B1-E61FC5B595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536075" y="214615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05</a:t>
            </a:r>
          </a:p>
        </p:txBody>
      </p:sp>
      <p:sp>
        <p:nvSpPr>
          <p:cNvPr id="9" name="Textplatzhalter 32">
            <a:extLst>
              <a:ext uri="{FF2B5EF4-FFF2-40B4-BE49-F238E27FC236}">
                <a16:creationId xmlns:a16="http://schemas.microsoft.com/office/drawing/2014/main" id="{AA46421E-BA3A-0AC5-E9E0-63CF2FEE51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36075" y="3150278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06</a:t>
            </a:r>
          </a:p>
        </p:txBody>
      </p:sp>
      <p:sp>
        <p:nvSpPr>
          <p:cNvPr id="11" name="Textplatzhalter 32">
            <a:extLst>
              <a:ext uri="{FF2B5EF4-FFF2-40B4-BE49-F238E27FC236}">
                <a16:creationId xmlns:a16="http://schemas.microsoft.com/office/drawing/2014/main" id="{F4F94247-9D0C-8B85-D887-F2BC5029512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36075" y="4178089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07</a:t>
            </a:r>
          </a:p>
        </p:txBody>
      </p:sp>
      <p:sp>
        <p:nvSpPr>
          <p:cNvPr id="22" name="Textplatzhalter 32">
            <a:extLst>
              <a:ext uri="{FF2B5EF4-FFF2-40B4-BE49-F238E27FC236}">
                <a16:creationId xmlns:a16="http://schemas.microsoft.com/office/drawing/2014/main" id="{59A1B276-BA9F-42D4-E429-B290D7DD51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36075" y="5189277"/>
            <a:ext cx="3194838" cy="305077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buNone/>
              <a:defRPr sz="1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>
              <a:buNone/>
              <a:defRPr sz="16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>
              <a:buNone/>
              <a:defRPr sz="14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Thema 08</a:t>
            </a:r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FE4CC0D5-20F6-4AE0-3B2C-AE9474AFC0C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482977" y="3043047"/>
            <a:ext cx="611873" cy="535346"/>
          </a:xfrm>
          <a:prstGeom prst="hexagon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6</a:t>
            </a:r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F5457D9F-CA0E-BE97-1767-0F01FA70053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482977" y="4062955"/>
            <a:ext cx="611873" cy="535346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7</a:t>
            </a:r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3666294F-457B-102B-3133-97309424693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482977" y="5071139"/>
            <a:ext cx="611873" cy="535346"/>
          </a:xfrm>
          <a:prstGeom prst="hexagon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tx2"/>
                </a:solidFill>
                <a:latin typeface="Averta Regular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8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04CF9DF3-197F-7032-49AE-53E18F95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15" name="Textplatzhalter 12">
            <a:extLst>
              <a:ext uri="{FF2B5EF4-FFF2-40B4-BE49-F238E27FC236}">
                <a16:creationId xmlns:a16="http://schemas.microsoft.com/office/drawing/2014/main" id="{C69CBBE7-6968-3420-5BF6-6E913B9763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685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_dunkel_Logo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E0D675B-3729-DD0C-39A0-A0F247F73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257" b="18631"/>
          <a:stretch/>
        </p:blipFill>
        <p:spPr>
          <a:xfrm>
            <a:off x="-118292" y="0"/>
            <a:ext cx="1190663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109E9-35C5-F0AF-CF34-C94B791F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440F24-452A-0226-0558-78163ECD7B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649" y="5024121"/>
            <a:ext cx="1858703" cy="4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986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_Titel_W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ACEC8116-8331-295F-6340-46EF6E99B8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700000">
            <a:off x="-733075" y="3258661"/>
            <a:ext cx="12848901" cy="609814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6133A6-45B1-1791-B732-EDB106FC2F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5EDA4E-81CC-0B23-DA18-FC94BDBC25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669E652-31D8-170F-4707-B7C36879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E2BED7E-6324-C105-3E6C-01CDBB931EC2}"/>
              </a:ext>
            </a:extLst>
          </p:cNvPr>
          <p:cNvSpPr/>
          <p:nvPr userDrawn="1"/>
        </p:nvSpPr>
        <p:spPr>
          <a:xfrm>
            <a:off x="0" y="0"/>
            <a:ext cx="8947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Bildplatzhalter 25">
            <a:extLst>
              <a:ext uri="{FF2B5EF4-FFF2-40B4-BE49-F238E27FC236}">
                <a16:creationId xmlns:a16="http://schemas.microsoft.com/office/drawing/2014/main" id="{4DA91B09-1173-5AD1-C6AA-4CC98C39AD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738" y="365125"/>
            <a:ext cx="758825" cy="7429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r>
              <a:rPr lang="de-DE"/>
              <a:t>Icon einfügen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5E5FF51-8F79-4C08-27E3-754F2CF81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2054" y="365125"/>
            <a:ext cx="8176586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18" name="Textplatzhalter 12">
            <a:extLst>
              <a:ext uri="{FF2B5EF4-FFF2-40B4-BE49-F238E27FC236}">
                <a16:creationId xmlns:a16="http://schemas.microsoft.com/office/drawing/2014/main" id="{7FEC09F3-7968-0230-2F89-562AB99B6F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62055" y="807206"/>
            <a:ext cx="8176585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66755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091B7-BE4A-A44C-F68A-2CF14382B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1825625"/>
            <a:ext cx="11018106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4B715-AF86-E343-0C0F-2D26795D1A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56E0143F-3F5B-62DD-2D52-9D163C1DBA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7C57B603-5793-6AA7-DE48-105B7657C3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69690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F6133A6-45B1-1791-B732-EDB106FC2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5EDA4E-81CC-0B23-DA18-FC94BDBC25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669E652-31D8-170F-4707-B7C36879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06C5BE2-50D7-2638-C24E-4729C6A73D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4" name="Textplatzhalter 12">
            <a:extLst>
              <a:ext uri="{FF2B5EF4-FFF2-40B4-BE49-F238E27FC236}">
                <a16:creationId xmlns:a16="http://schemas.microsoft.com/office/drawing/2014/main" id="{1C769A1C-BCDE-87C9-A2E0-C25E1EAC9D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0741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6A13EED-4916-2A48-2DC2-7C15C8B1EEA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/>
              <a:t>Folienbild einfügen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2736E86-BECA-9D8E-6F76-D13B1BF821D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23438" y="446088"/>
            <a:ext cx="1863725" cy="454025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EC72E54-7C98-C1C0-572A-717C2A275D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4" name="Textplatzhalter 12">
            <a:extLst>
              <a:ext uri="{FF2B5EF4-FFF2-40B4-BE49-F238E27FC236}">
                <a16:creationId xmlns:a16="http://schemas.microsoft.com/office/drawing/2014/main" id="{833F4EE0-4EB5-E573-E0BE-22BF06E5114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18405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_Logo_weiß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6A13EED-4916-2A48-2DC2-7C15C8B1EEA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/>
              <a:t>Folienbild einfügen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/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42736E86-BECA-9D8E-6F76-D13B1BF821D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23438" y="446088"/>
            <a:ext cx="1863725" cy="454025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EDC4A641-19D9-D2F0-E985-D2AE0E714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4" name="Textplatzhalter 12">
            <a:extLst>
              <a:ext uri="{FF2B5EF4-FFF2-40B4-BE49-F238E27FC236}">
                <a16:creationId xmlns:a16="http://schemas.microsoft.com/office/drawing/2014/main" id="{1C01D9A5-0B03-F6C5-3899-1CC00AC830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8090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W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AF6133A6-45B1-1791-B732-EDB106FC2F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5EDA4E-81CC-0B23-DA18-FC94BDBC25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669E652-31D8-170F-4707-B7C36879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4EC861-7C94-9401-5999-B0AC4FF464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40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00000">
            <a:off x="-733075" y="3258661"/>
            <a:ext cx="12848901" cy="6098144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75CAB68-F39A-9B32-81CD-DD9AF2F28C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E3547306-D2A6-169C-5887-02273089ED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3185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7DFBA31-99DC-8631-7B66-3809559A6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257" b="18631"/>
          <a:stretch/>
        </p:blipFill>
        <p:spPr>
          <a:xfrm>
            <a:off x="-118292" y="0"/>
            <a:ext cx="11906637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6133A6-45B1-1791-B732-EDB106FC2F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5EDA4E-81CC-0B23-DA18-FC94BDBC25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669E652-31D8-170F-4707-B7C36879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B25FCF8F-388D-D4AE-8652-320A9A38B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B90F2439-BD5F-7D22-E0AA-FDAB5994DE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79239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4B715-AF86-E343-0C0F-2D26795D1A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091B7-BE4A-A44C-F68A-2CF14382B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1561984"/>
            <a:ext cx="5356799" cy="2030789"/>
          </a:xfrm>
          <a:prstGeom prst="roundRect">
            <a:avLst>
              <a:gd name="adj" fmla="val 9463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1"/>
                </a:solidFill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4E45746-E9B0-3F34-A7D3-730D73476F0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959" y="3807243"/>
            <a:ext cx="5356799" cy="2243551"/>
          </a:xfrm>
          <a:prstGeom prst="roundRect">
            <a:avLst>
              <a:gd name="adj" fmla="val 12344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lang="de-DE" sz="1400" b="0" kern="1200">
                <a:solidFill>
                  <a:schemeClr val="tx1"/>
                </a:solidFill>
                <a:latin typeface="Averta Regular" pitchFamily="2" charset="77"/>
                <a:ea typeface="+mn-ea"/>
                <a:cs typeface="+mn-cs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A5736013-52FE-E289-433D-CC14AB81C82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60056" y="1561985"/>
            <a:ext cx="5327011" cy="2014452"/>
          </a:xfrm>
          <a:prstGeom prst="roundRect">
            <a:avLst>
              <a:gd name="adj" fmla="val 112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lang="de-DE" sz="1400" b="0" kern="1200">
                <a:solidFill>
                  <a:schemeClr val="tx1"/>
                </a:solidFill>
                <a:latin typeface="Averta Regular" pitchFamily="2" charset="77"/>
                <a:ea typeface="+mn-ea"/>
                <a:cs typeface="+mn-cs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42237FA8-C020-4AB4-F7A4-F441A21375AD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60055" y="3807243"/>
            <a:ext cx="5327011" cy="2228922"/>
          </a:xfrm>
          <a:prstGeom prst="roundRect">
            <a:avLst>
              <a:gd name="adj" fmla="val 10103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lang="de-DE" sz="1400" b="0" kern="1200">
                <a:solidFill>
                  <a:schemeClr val="tx1"/>
                </a:solidFill>
                <a:latin typeface="Averta Regular" pitchFamily="2" charset="77"/>
                <a:ea typeface="+mn-ea"/>
                <a:cs typeface="+mn-cs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9C5C7AB-04E0-EB8D-084E-3FD846DD9B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2D1D4E67-155A-DFB9-A302-BFE11724D9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01692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091B7-BE4A-A44C-F68A-2CF14382B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1" y="1720263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4B715-AF86-E343-0C0F-2D26795D1A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4E45746-E9B0-3F34-A7D3-730D73476F0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960" y="4179991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41A5036B-00CE-C692-8785-FC8ED15DF5C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55737" y="1720263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606810FE-7AE7-8DBC-8C6A-EB4A5F5D372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55736" y="4179991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A5736013-52FE-E289-433D-CC14AB81C82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106541" y="1720263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42237FA8-C020-4AB4-F7A4-F441A21375AD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06540" y="4179991"/>
            <a:ext cx="3480526" cy="2176359"/>
          </a:xfrm>
          <a:prstGeom prst="roundRect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9C5C7AB-04E0-EB8D-084E-3FD846DD9B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9" name="Textplatzhalter 12">
            <a:extLst>
              <a:ext uri="{FF2B5EF4-FFF2-40B4-BE49-F238E27FC236}">
                <a16:creationId xmlns:a16="http://schemas.microsoft.com/office/drawing/2014/main" id="{2D1D4E67-155A-DFB9-A302-BFE11724D9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26346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091B7-BE4A-A44C-F68A-2CF14382B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1720263"/>
            <a:ext cx="5394517" cy="4163702"/>
          </a:xfrm>
          <a:prstGeom prst="roundRect">
            <a:avLst>
              <a:gd name="adj" fmla="val 10620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4B715-AF86-E343-0C0F-2D26795D1A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41A5036B-00CE-C692-8785-FC8ED15DF5C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2549" y="1720263"/>
            <a:ext cx="5394517" cy="4163702"/>
          </a:xfrm>
          <a:prstGeom prst="roundRect">
            <a:avLst>
              <a:gd name="adj" fmla="val 10938"/>
            </a:avLst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txBody>
          <a:bodyPr lIns="90000" tIns="90000"/>
          <a:lstStyle>
            <a:lvl1pPr marL="0" indent="0" algn="l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6759696-CD16-6D5E-BA06-979DD4575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5F0F5A79-6FF5-B67C-0695-277638A3F4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665748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dunkel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E0D675B-3729-DD0C-39A0-A0F247F73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257" b="18631"/>
          <a:stretch/>
        </p:blipFill>
        <p:spPr>
          <a:xfrm>
            <a:off x="-118292" y="0"/>
            <a:ext cx="1190663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109E9-35C5-F0AF-CF34-C94B791F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335889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4_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091B7-BE4A-A44C-F68A-2CF14382B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1720264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4B715-AF86-E343-0C0F-2D26795D1A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9B488BA-4C9B-FB36-8C5E-25CA3AD4FD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960" y="2789043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51DA38E-840B-6659-4ECB-0612743118B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959" y="3857822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535F42F-72B3-39A5-3A04-E48431F0B9B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68958" y="4926601"/>
            <a:ext cx="11018105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3EAB72E-D312-7291-CF5A-F8886867E3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65BA9CFF-87BD-6C6A-5413-08243BA19F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4585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_4_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6A13EED-4916-2A48-2DC2-7C15C8B1EEA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664959" y="0"/>
            <a:ext cx="552704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/>
              <a:t>Folienbild einfügen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8091B7-BE4A-A44C-F68A-2CF14382B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1720264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79765-EA54-7464-36D6-DD727AA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9B488BA-4C9B-FB36-8C5E-25CA3AD4FD4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960" y="2789043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51DA38E-840B-6659-4ECB-0612743118B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959" y="3857822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535F42F-72B3-39A5-3A04-E48431F0B9B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68958" y="4926601"/>
            <a:ext cx="5527041" cy="86855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lIns="180000" tIns="251999" rIns="180000"/>
          <a:lstStyle>
            <a:lvl1pPr marL="0" indent="0" algn="ctr">
              <a:lnSpc>
                <a:spcPct val="100000"/>
              </a:lnSpc>
              <a:buNone/>
              <a:defRPr sz="2000">
                <a:latin typeface="Averta Regular" pitchFamily="2" charset="77"/>
              </a:defRPr>
            </a:lvl1pPr>
            <a:lvl2pPr marL="577850" indent="-355600">
              <a:buFont typeface="Arial" panose="020B0604020202020204" pitchFamily="34" charset="0"/>
              <a:buChar char="•"/>
              <a:tabLst/>
              <a:defRPr sz="2000">
                <a:latin typeface="Averta Regular" pitchFamily="2" charset="77"/>
              </a:defRPr>
            </a:lvl2pPr>
            <a:lvl3pPr marL="984250" indent="-355600">
              <a:buFont typeface="Arial" panose="020B0604020202020204" pitchFamily="34" charset="0"/>
              <a:buChar char="•"/>
              <a:tabLst/>
              <a:defRPr sz="1800">
                <a:latin typeface="Averta Regular" pitchFamily="2" charset="77"/>
              </a:defRPr>
            </a:lvl3pPr>
            <a:lvl4pPr marL="13811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4pPr>
            <a:lvl5pPr marL="1787525" indent="-355600">
              <a:buFont typeface="Arial" panose="020B0604020202020204" pitchFamily="34" charset="0"/>
              <a:buChar char="•"/>
              <a:tabLst/>
              <a:defRPr sz="1600">
                <a:latin typeface="Averta Regular" pitchFamily="2" charset="77"/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014B715-AF86-E343-0C0F-2D26795D1A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134089B4-7019-4F41-2EC1-CA99178FA9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5875731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12" name="Textplatzhalter 12">
            <a:extLst>
              <a:ext uri="{FF2B5EF4-FFF2-40B4-BE49-F238E27FC236}">
                <a16:creationId xmlns:a16="http://schemas.microsoft.com/office/drawing/2014/main" id="{A21E4EE6-EA30-3EFC-8813-597DA14653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2" y="807206"/>
            <a:ext cx="5875730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826343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7DFBA31-99DC-8631-7B66-3809559A6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6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257" b="18631"/>
          <a:stretch/>
        </p:blipFill>
        <p:spPr>
          <a:xfrm>
            <a:off x="-118292" y="0"/>
            <a:ext cx="11906637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6133A6-45B1-1791-B732-EDB106FC2F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5EDA4E-81CC-0B23-DA18-FC94BDBC25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669E652-31D8-170F-4707-B7C36879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8AF03C9-9DF3-B09F-CD19-CBAAEE9BCE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Zitat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51EA153-4A2A-81C4-F0DF-65B2AF3B30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6" name="Textplatzhalter 12">
            <a:extLst>
              <a:ext uri="{FF2B5EF4-FFF2-40B4-BE49-F238E27FC236}">
                <a16:creationId xmlns:a16="http://schemas.microsoft.com/office/drawing/2014/main" id="{7306CB7A-92FD-5164-B67E-57270F372B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2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20417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Net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tern, Raum enthält.&#10;&#10;Automatisch generierte Beschreibung">
            <a:extLst>
              <a:ext uri="{FF2B5EF4-FFF2-40B4-BE49-F238E27FC236}">
                <a16:creationId xmlns:a16="http://schemas.microsoft.com/office/drawing/2014/main" id="{641A0D53-0FE5-B0DD-E9C4-8478F5724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7DFBA31-99DC-8631-7B66-3809559A6A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6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1257" b="18631"/>
          <a:stretch/>
        </p:blipFill>
        <p:spPr>
          <a:xfrm>
            <a:off x="-118292" y="0"/>
            <a:ext cx="11906637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6133A6-45B1-1791-B732-EDB106FC2F9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5EDA4E-81CC-0B23-DA18-FC94BDBC25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669E652-31D8-170F-4707-B7C36879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8AF03C9-9DF3-B09F-CD19-CBAAEE9BCE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Zitat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1FB2800-145E-F0E7-F912-9D4A4770C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7" name="Textplatzhalter 12">
            <a:extLst>
              <a:ext uri="{FF2B5EF4-FFF2-40B4-BE49-F238E27FC236}">
                <a16:creationId xmlns:a16="http://schemas.microsoft.com/office/drawing/2014/main" id="{86BDA3B0-6A84-F1CF-F90C-166F45F04B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299577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bla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Muster, Einpackpapier, Stoff, Design enthält.&#10;&#10;Automatisch generierte Beschreibung">
            <a:extLst>
              <a:ext uri="{FF2B5EF4-FFF2-40B4-BE49-F238E27FC236}">
                <a16:creationId xmlns:a16="http://schemas.microsoft.com/office/drawing/2014/main" id="{25C042C2-8236-AC9E-D69C-EC36C61BC7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</a:blip>
          <a:srcRect l="344" t="10474" r="342" b="104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6133A6-45B1-1791-B732-EDB106FC2F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5EDA4E-81CC-0B23-DA18-FC94BDBC25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669E652-31D8-170F-4707-B7C36879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8AF03C9-9DF3-B09F-CD19-CBAAEE9BCE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Zitat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F5FE2A5E-7543-382E-A563-A9E6A02117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5" name="Textplatzhalter 12">
            <a:extLst>
              <a:ext uri="{FF2B5EF4-FFF2-40B4-BE49-F238E27FC236}">
                <a16:creationId xmlns:a16="http://schemas.microsoft.com/office/drawing/2014/main" id="{15D48C5C-D8E2-5A63-20D8-23926FBEDF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055304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dunkel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E0D675B-3729-DD0C-39A0-A0F247F73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257" b="18631"/>
          <a:stretch/>
        </p:blipFill>
        <p:spPr>
          <a:xfrm>
            <a:off x="-118292" y="0"/>
            <a:ext cx="11906637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CCFEE74-14B0-10D7-6DEF-EF31A51116A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8" name="Untertitel 2">
            <a:extLst>
              <a:ext uri="{FF2B5EF4-FFF2-40B4-BE49-F238E27FC236}">
                <a16:creationId xmlns:a16="http://schemas.microsoft.com/office/drawing/2014/main" id="{36711D5D-0EC5-3CE1-F737-F7F3B9718F4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Zitat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F7F7ABF-1460-A2A1-67A0-563529D503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3" name="Textplatzhalter 12">
            <a:extLst>
              <a:ext uri="{FF2B5EF4-FFF2-40B4-BE49-F238E27FC236}">
                <a16:creationId xmlns:a16="http://schemas.microsoft.com/office/drawing/2014/main" id="{C3C50F41-8655-8A42-06A5-E9DE6B434B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768851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_W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9A90ACC4-D7DE-4B96-99A7-1A622727D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"/>
            <a:ext cx="12192000" cy="68575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F6133A6-45B1-1791-B732-EDB106FC2F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C5EDA4E-81CC-0B23-DA18-FC94BDBC25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669E652-31D8-170F-4707-B7C368790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B8AF03C9-9DF3-B09F-CD19-CBAAEE9BCE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882900"/>
            <a:ext cx="9144000" cy="1092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Zitat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DE2E974-0D0A-E9AD-CFAA-EDCF8B4601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6" name="Textplatzhalter 12">
            <a:extLst>
              <a:ext uri="{FF2B5EF4-FFF2-40B4-BE49-F238E27FC236}">
                <a16:creationId xmlns:a16="http://schemas.microsoft.com/office/drawing/2014/main" id="{D207FC8D-5691-C5A1-6FBC-9A138007A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bg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162988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lauf_unendlic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5A7B67A-B567-6192-A6B1-A6148CB39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</a:blip>
          <a:stretch>
            <a:fillRect/>
          </a:stretch>
        </p:blipFill>
        <p:spPr>
          <a:xfrm flipH="1">
            <a:off x="-1913630" y="0"/>
            <a:ext cx="16824408" cy="7996135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960" y="4405278"/>
            <a:ext cx="2971800" cy="153749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Text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2DF597B-1FAA-A59D-8DD2-057B53BC88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28363" y="462841"/>
            <a:ext cx="1858703" cy="436391"/>
          </a:xfrm>
          <a:prstGeom prst="rect">
            <a:avLst/>
          </a:prstGeom>
        </p:spPr>
      </p:pic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388B3E29-99BD-7EC4-86A2-20540268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3014" y="6356350"/>
            <a:ext cx="28040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tx1"/>
                </a:solidFill>
                <a:latin typeface="Averta Regular" pitchFamily="2" charset="77"/>
              </a:defRPr>
            </a:lvl1pPr>
          </a:lstStyle>
          <a:p>
            <a:fld id="{367C4009-6618-304E-891E-89F9821727B1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EE73CF0-9A80-947D-716F-5C2CD552C4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2265" y="1610416"/>
            <a:ext cx="2971800" cy="1985962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1800">
                <a:latin typeface="Averta Regular" pitchFamily="2" charset="77"/>
              </a:defRPr>
            </a:lvl1pPr>
          </a:lstStyle>
          <a:p>
            <a:r>
              <a:rPr lang="de-DE"/>
              <a:t>Text</a:t>
            </a:r>
          </a:p>
        </p:txBody>
      </p:sp>
      <p:sp>
        <p:nvSpPr>
          <p:cNvPr id="21" name="Textplatzhalter 4">
            <a:extLst>
              <a:ext uri="{FF2B5EF4-FFF2-40B4-BE49-F238E27FC236}">
                <a16:creationId xmlns:a16="http://schemas.microsoft.com/office/drawing/2014/main" id="{514AFFC2-D5E1-97C0-0D2E-733B7937E8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44490" y="4405279"/>
            <a:ext cx="2971800" cy="153749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latin typeface="Averta Regular" pitchFamily="2" charset="77"/>
              </a:defRPr>
            </a:lvl1pPr>
          </a:lstStyle>
          <a:p>
            <a:r>
              <a:rPr lang="de-DE"/>
              <a:t>Text</a:t>
            </a:r>
          </a:p>
        </p:txBody>
      </p:sp>
      <p:sp>
        <p:nvSpPr>
          <p:cNvPr id="4" name="Textplatzhalter 4">
            <a:extLst>
              <a:ext uri="{FF2B5EF4-FFF2-40B4-BE49-F238E27FC236}">
                <a16:creationId xmlns:a16="http://schemas.microsoft.com/office/drawing/2014/main" id="{A282739F-9122-46CB-2789-4852B32C10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99754" y="1610416"/>
            <a:ext cx="2971800" cy="1985962"/>
          </a:xfrm>
          <a:prstGeom prst="rect">
            <a:avLst/>
          </a:prstGeom>
        </p:spPr>
        <p:txBody>
          <a:bodyPr anchor="b"/>
          <a:lstStyle>
            <a:lvl1pPr marL="0" indent="0">
              <a:buFontTx/>
              <a:buNone/>
              <a:defRPr sz="1800">
                <a:latin typeface="Averta Regular" pitchFamily="2" charset="77"/>
              </a:defRPr>
            </a:lvl1pPr>
          </a:lstStyle>
          <a:p>
            <a:r>
              <a:rPr lang="de-DE"/>
              <a:t>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3E0583-09F8-71BC-56D2-B90732C2F7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960" y="365125"/>
            <a:ext cx="8869680" cy="43639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Titelformat bearbeiten</a:t>
            </a:r>
          </a:p>
        </p:txBody>
      </p:sp>
      <p:sp>
        <p:nvSpPr>
          <p:cNvPr id="6" name="Textplatzhalter 12">
            <a:extLst>
              <a:ext uri="{FF2B5EF4-FFF2-40B4-BE49-F238E27FC236}">
                <a16:creationId xmlns:a16="http://schemas.microsoft.com/office/drawing/2014/main" id="{26393D46-B171-6899-1670-D5E96E2D19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8961" y="807206"/>
            <a:ext cx="8869679" cy="360765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="0" i="0">
                <a:solidFill>
                  <a:schemeClr val="tx1"/>
                </a:solidFill>
                <a:latin typeface="Averta Light" pitchFamily="2" charset="77"/>
                <a:cs typeface="Space Grotesk Light" pitchFamily="2" charset="77"/>
              </a:defRPr>
            </a:lvl1pPr>
            <a:lvl2pPr>
              <a:buNone/>
              <a:defRPr sz="1200">
                <a:latin typeface="Trebuchet MS" panose="020B0603020202020204" pitchFamily="34" charset="0"/>
              </a:defRPr>
            </a:lvl2pPr>
            <a:lvl3pPr>
              <a:buNone/>
              <a:defRPr sz="1100">
                <a:latin typeface="Trebuchet MS" panose="020B0603020202020204" pitchFamily="34" charset="0"/>
              </a:defRPr>
            </a:lvl3pPr>
            <a:lvl4pPr>
              <a:buNone/>
              <a:defRPr sz="1050">
                <a:latin typeface="Trebuchet MS" panose="020B0603020202020204" pitchFamily="34" charset="0"/>
              </a:defRPr>
            </a:lvl4pPr>
            <a:lvl5pPr>
              <a:buNone/>
              <a:defRPr sz="1050">
                <a:latin typeface="Trebuchet MS" panose="020B0603020202020204" pitchFamily="34" charset="0"/>
              </a:defRPr>
            </a:lvl5pPr>
          </a:lstStyle>
          <a:p>
            <a:pPr lvl="0"/>
            <a:r>
              <a:rPr lang="de-DE"/>
              <a:t>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8109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Per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5A7B67A-B567-6192-A6B1-A6148CB39A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-839346" y="-136478"/>
            <a:ext cx="14716854" cy="6994478"/>
          </a:xfrm>
          <a:prstGeom prst="rect">
            <a:avLst/>
          </a:prstGeom>
        </p:spPr>
      </p:pic>
      <p:sp>
        <p:nvSpPr>
          <p:cNvPr id="2" name="Bildplatzhalter 4">
            <a:extLst>
              <a:ext uri="{FF2B5EF4-FFF2-40B4-BE49-F238E27FC236}">
                <a16:creationId xmlns:a16="http://schemas.microsoft.com/office/drawing/2014/main" id="{571BE6B5-44F6-8AFC-9194-EBBA997BDF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071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/>
              <a:t>Folienbild einfügen</a:t>
            </a:r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268C7E5A-864F-BB03-19DB-0B3E733CB49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919663" y="4333396"/>
            <a:ext cx="949325" cy="9493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Averta Regular" pitchFamily="2" charset="77"/>
              </a:defRPr>
            </a:lvl1pPr>
          </a:lstStyle>
          <a:p>
            <a:r>
              <a:rPr lang="de-DE"/>
              <a:t>QR-Code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87A30736-A77F-9531-DB2D-CC94AFEFA7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69673" y="4461722"/>
            <a:ext cx="5193474" cy="693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verta Regular" pitchFamily="2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Telefonnummer</a:t>
            </a:r>
          </a:p>
          <a:p>
            <a:pPr lvl="0"/>
            <a:r>
              <a:rPr lang="de-DE"/>
              <a:t>Mailadresse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639EBC3F-C174-6308-C04C-C0D264ACA4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87844" y="498475"/>
            <a:ext cx="6575303" cy="17272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>
                <a:latin typeface="Space Grotesk" pitchFamily="2" charset="77"/>
                <a:cs typeface="Space Grotesk" pitchFamily="2" charset="77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/>
              <a:t>Vorname Name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89AF4875-C47A-F6D3-1E27-0F834C6753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87844" y="2336800"/>
            <a:ext cx="6575481" cy="1092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/>
              <a:t>Berufsbezeichnung</a:t>
            </a:r>
          </a:p>
        </p:txBody>
      </p:sp>
    </p:spTree>
    <p:extLst>
      <p:ext uri="{BB962C8B-B14F-4D97-AF65-F5344CB8AC3E}">
        <p14:creationId xmlns:p14="http://schemas.microsoft.com/office/powerpoint/2010/main" val="1254200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2P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DA24B02-7DD7-5FE7-C9B0-E3424DA6179C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Bildplatzhalter 4">
            <a:extLst>
              <a:ext uri="{FF2B5EF4-FFF2-40B4-BE49-F238E27FC236}">
                <a16:creationId xmlns:a16="http://schemas.microsoft.com/office/drawing/2014/main" id="{571BE6B5-44F6-8AFC-9194-EBBA997BDF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/>
              <a:t>Folienbild einfügen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87A30736-A77F-9531-DB2D-CC94AFEFA73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18879" y="2165783"/>
            <a:ext cx="5193474" cy="693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verta Regular" pitchFamily="2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Telefonnummer</a:t>
            </a:r>
          </a:p>
          <a:p>
            <a:pPr lvl="0"/>
            <a:r>
              <a:rPr lang="de-DE" dirty="0"/>
              <a:t>Mailadresse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639EBC3F-C174-6308-C04C-C0D264ACA4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18879" y="440859"/>
            <a:ext cx="6575303" cy="6503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>
                <a:latin typeface="Space Grotesk" pitchFamily="2" charset="77"/>
                <a:cs typeface="Space Grotesk" pitchFamily="2" charset="77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89AF4875-C47A-F6D3-1E27-0F834C6753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18879" y="1202380"/>
            <a:ext cx="657548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/>
              <a:t>Berufsbezeichnung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11EE757C-66B1-89E4-0C93-8923FF55228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731261" y="440860"/>
            <a:ext cx="679477" cy="65039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800">
                <a:latin typeface="Averta Regular" pitchFamily="2" charset="77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3BD6E408-AAA5-90E9-BDCF-7C2856DF592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431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/>
              <a:t>Folienbild einfügen</a:t>
            </a:r>
          </a:p>
        </p:txBody>
      </p:sp>
      <p:sp>
        <p:nvSpPr>
          <p:cNvPr id="13" name="Textplatzhalter 21">
            <a:extLst>
              <a:ext uri="{FF2B5EF4-FFF2-40B4-BE49-F238E27FC236}">
                <a16:creationId xmlns:a16="http://schemas.microsoft.com/office/drawing/2014/main" id="{CA545712-6DAA-0762-0CE0-5B909494768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18879" y="5597752"/>
            <a:ext cx="5193474" cy="693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Averta Regular" pitchFamily="2" charset="77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 dirty="0"/>
              <a:t>Telefonnummer</a:t>
            </a:r>
          </a:p>
          <a:p>
            <a:pPr lvl="0"/>
            <a:r>
              <a:rPr lang="de-DE" dirty="0"/>
              <a:t>Mailadresse</a:t>
            </a:r>
          </a:p>
        </p:txBody>
      </p:sp>
      <p:sp>
        <p:nvSpPr>
          <p:cNvPr id="14" name="Textplatzhalter 23">
            <a:extLst>
              <a:ext uri="{FF2B5EF4-FFF2-40B4-BE49-F238E27FC236}">
                <a16:creationId xmlns:a16="http://schemas.microsoft.com/office/drawing/2014/main" id="{6EDC35B6-D9F6-355D-4203-ADDA0E93300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18879" y="3872828"/>
            <a:ext cx="6575303" cy="65039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>
                <a:latin typeface="Space Grotesk" pitchFamily="2" charset="77"/>
                <a:cs typeface="Space Grotesk" pitchFamily="2" charset="77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5" name="Textplatzhalter 25">
            <a:extLst>
              <a:ext uri="{FF2B5EF4-FFF2-40B4-BE49-F238E27FC236}">
                <a16:creationId xmlns:a16="http://schemas.microsoft.com/office/drawing/2014/main" id="{18395F42-4D71-9836-6B8F-9734AD345B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18879" y="4634349"/>
            <a:ext cx="657548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/>
              <a:t>Berufsbezeichnung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F03BA307-97BD-720A-280D-F1C194E0EA7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731261" y="3872829"/>
            <a:ext cx="679477" cy="65039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800">
                <a:latin typeface="Averta Regular" pitchFamily="2" charset="77"/>
              </a:defRPr>
            </a:lvl1pPr>
          </a:lstStyle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297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hell_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E0D675B-3729-DD0C-39A0-A0F247F73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257" b="18631"/>
          <a:stretch/>
        </p:blipFill>
        <p:spPr>
          <a:xfrm>
            <a:off x="-118292" y="0"/>
            <a:ext cx="11906637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109E9-35C5-F0AF-CF34-C94B791F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2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440F24-452A-0226-0558-78163ECD7B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6649" y="5024121"/>
            <a:ext cx="1858703" cy="43639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EEFF0C7-752D-AE33-C5D3-FB14B046ADA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6648" y="5176521"/>
            <a:ext cx="1858703" cy="4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06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3P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DA24B02-7DD7-5FE7-C9B0-E3424DA6179C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Bildplatzhalter 4">
            <a:extLst>
              <a:ext uri="{FF2B5EF4-FFF2-40B4-BE49-F238E27FC236}">
                <a16:creationId xmlns:a16="http://schemas.microsoft.com/office/drawing/2014/main" id="{571BE6B5-44F6-8AFC-9194-EBBA997BDF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 dirty="0"/>
              <a:t>Folienbild einfügen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89AF4875-C47A-F6D3-1E27-0F834C6753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1629" y="2551983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CE4D0D53-9DE1-3579-F304-9C4697C259B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73236" y="3431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 dirty="0"/>
              <a:t>Folienbild einfügen</a:t>
            </a:r>
          </a:p>
        </p:txBody>
      </p:sp>
      <p:sp>
        <p:nvSpPr>
          <p:cNvPr id="5" name="Textplatzhalter 25">
            <a:extLst>
              <a:ext uri="{FF2B5EF4-FFF2-40B4-BE49-F238E27FC236}">
                <a16:creationId xmlns:a16="http://schemas.microsoft.com/office/drawing/2014/main" id="{117C499C-9BC4-7E3D-AB17-240CFBCE25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4865" y="5983952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CEA5441-8F33-B138-EA27-76DA1060EC4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46472" y="-2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 dirty="0"/>
              <a:t>Folienbild einfügen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C44D95D3-E6A5-15C5-6754-AF15EEC70FA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38101" y="2549014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774017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_6Per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DA24B02-7DD7-5FE7-C9B0-E3424DA6179C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Bildplatzhalter 4">
            <a:extLst>
              <a:ext uri="{FF2B5EF4-FFF2-40B4-BE49-F238E27FC236}">
                <a16:creationId xmlns:a16="http://schemas.microsoft.com/office/drawing/2014/main" id="{571BE6B5-44F6-8AFC-9194-EBBA997BDF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 dirty="0"/>
              <a:t>Folienbild einfügen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89AF4875-C47A-F6D3-1E27-0F834C6753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1629" y="2551983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Bildplatzhalter 4">
            <a:extLst>
              <a:ext uri="{FF2B5EF4-FFF2-40B4-BE49-F238E27FC236}">
                <a16:creationId xmlns:a16="http://schemas.microsoft.com/office/drawing/2014/main" id="{CE4D0D53-9DE1-3579-F304-9C4697C259B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073236" y="3431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 dirty="0"/>
              <a:t>Folienbild einfügen</a:t>
            </a:r>
          </a:p>
        </p:txBody>
      </p:sp>
      <p:sp>
        <p:nvSpPr>
          <p:cNvPr id="5" name="Textplatzhalter 25">
            <a:extLst>
              <a:ext uri="{FF2B5EF4-FFF2-40B4-BE49-F238E27FC236}">
                <a16:creationId xmlns:a16="http://schemas.microsoft.com/office/drawing/2014/main" id="{117C499C-9BC4-7E3D-AB17-240CFBCE25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4865" y="5983952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CEA5441-8F33-B138-EA27-76DA1060EC4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46472" y="-2969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 dirty="0"/>
              <a:t>Folienbild einfügen</a:t>
            </a:r>
          </a:p>
        </p:txBody>
      </p:sp>
      <p:sp>
        <p:nvSpPr>
          <p:cNvPr id="7" name="Textplatzhalter 25">
            <a:extLst>
              <a:ext uri="{FF2B5EF4-FFF2-40B4-BE49-F238E27FC236}">
                <a16:creationId xmlns:a16="http://schemas.microsoft.com/office/drawing/2014/main" id="{C44D95D3-E6A5-15C5-6754-AF15EEC70FA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538101" y="2549014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86A90577-3F78-9E29-5E7C-177FC9FD716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0" y="3432313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 dirty="0"/>
              <a:t>Folienbild einfügen</a:t>
            </a:r>
          </a:p>
        </p:txBody>
      </p:sp>
      <p:sp>
        <p:nvSpPr>
          <p:cNvPr id="9" name="Textplatzhalter 25">
            <a:extLst>
              <a:ext uri="{FF2B5EF4-FFF2-40B4-BE49-F238E27FC236}">
                <a16:creationId xmlns:a16="http://schemas.microsoft.com/office/drawing/2014/main" id="{ACCB4DD6-DCAA-764E-90C7-0A86489C99F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1629" y="5984296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65C41364-675F-E008-FEFC-D72B6894916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46472" y="3429344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 dirty="0"/>
              <a:t>Folienbild einfügen</a:t>
            </a:r>
          </a:p>
        </p:txBody>
      </p:sp>
      <p:sp>
        <p:nvSpPr>
          <p:cNvPr id="17" name="Textplatzhalter 25">
            <a:extLst>
              <a:ext uri="{FF2B5EF4-FFF2-40B4-BE49-F238E27FC236}">
                <a16:creationId xmlns:a16="http://schemas.microsoft.com/office/drawing/2014/main" id="{A9BC9173-4457-A6FD-2B36-FC6CDC0BBF3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538101" y="5981327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C247E7DA-4F6B-FBFF-7194-3332E61428D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073236" y="-344"/>
            <a:ext cx="4071000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Averta Regular" pitchFamily="2" charset="77"/>
              </a:defRPr>
            </a:lvl1pPr>
          </a:lstStyle>
          <a:p>
            <a:r>
              <a:rPr lang="de-DE" dirty="0"/>
              <a:t>Folienbild einfügen</a:t>
            </a:r>
          </a:p>
        </p:txBody>
      </p:sp>
      <p:sp>
        <p:nvSpPr>
          <p:cNvPr id="19" name="Textplatzhalter 25">
            <a:extLst>
              <a:ext uri="{FF2B5EF4-FFF2-40B4-BE49-F238E27FC236}">
                <a16:creationId xmlns:a16="http://schemas.microsoft.com/office/drawing/2014/main" id="{9BE03AEB-A432-33A9-FD2F-A432F827205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64865" y="2551639"/>
            <a:ext cx="3287741" cy="5256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latin typeface="Averta Light" pitchFamily="2" charset="77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254333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_Wellen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CC3785B7-EA23-0FDF-C0C7-3373C5CC8F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"/>
            <a:ext cx="12192000" cy="68575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109E9-35C5-F0AF-CF34-C94B791F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131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n_Logo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CC3785B7-EA23-0FDF-C0C7-3373C5CC8F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"/>
            <a:ext cx="12192000" cy="68575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109E9-35C5-F0AF-CF34-C94B791F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440F24-452A-0226-0558-78163ECD7B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6649" y="5024121"/>
            <a:ext cx="1858703" cy="4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873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n">
    <p:bg>
      <p:bgPr>
        <a:solidFill>
          <a:srgbClr val="152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, Wasser, Blau, Türkis enthält.&#10;&#10;Automatisch generierte Beschreibung">
            <a:extLst>
              <a:ext uri="{FF2B5EF4-FFF2-40B4-BE49-F238E27FC236}">
                <a16:creationId xmlns:a16="http://schemas.microsoft.com/office/drawing/2014/main" id="{CC3785B7-EA23-0FDF-C0C7-3373C5CC8F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36"/>
            <a:ext cx="12192000" cy="68575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109E9-35C5-F0AF-CF34-C94B791F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7302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blau_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5A7B67A-B567-6192-A6B1-A6148CB39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-839346" y="-136478"/>
            <a:ext cx="14716854" cy="69944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109E9-35C5-F0AF-CF34-C94B791F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ADB2A4-CF30-95FE-CAB5-876422AFD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6649" y="5024121"/>
            <a:ext cx="1858703" cy="4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26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blau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5A7B67A-B567-6192-A6B1-A6148CB39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-839346" y="-136478"/>
            <a:ext cx="14716854" cy="69944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109E9-35C5-F0AF-CF34-C94B791F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58960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Welle_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65A7B67A-B567-6192-A6B1-A6148CB39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4000"/>
          </a:blip>
          <a:stretch>
            <a:fillRect/>
          </a:stretch>
        </p:blipFill>
        <p:spPr>
          <a:xfrm>
            <a:off x="-839346" y="-136478"/>
            <a:ext cx="14716854" cy="699447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EB109E9-35C5-F0AF-CF34-C94B791F8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0400"/>
            <a:ext cx="9144000" cy="1727199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tx1"/>
                </a:solidFill>
                <a:latin typeface="Space Grotesk" pitchFamily="2" charset="77"/>
                <a:cs typeface="Space Grotesk" pitchFamily="2" charset="77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67AB25-751F-A827-6F62-BC22E8ABC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69360"/>
            <a:ext cx="9144000" cy="1092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Averta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ADB2A4-CF30-95FE-CAB5-876422AFD0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6649" y="5024121"/>
            <a:ext cx="1858703" cy="43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7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71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65" r:id="rId3"/>
    <p:sldLayoutId id="2147483669" r:id="rId4"/>
    <p:sldLayoutId id="2147483661" r:id="rId5"/>
    <p:sldLayoutId id="2147483664" r:id="rId6"/>
    <p:sldLayoutId id="2147483667" r:id="rId7"/>
    <p:sldLayoutId id="2147483668" r:id="rId8"/>
    <p:sldLayoutId id="2147483662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9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701" r:id="rId3"/>
    <p:sldLayoutId id="2147483702" r:id="rId4"/>
    <p:sldLayoutId id="214748371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0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9" r:id="rId2"/>
    <p:sldLayoutId id="2147483708" r:id="rId3"/>
    <p:sldLayoutId id="2147483710" r:id="rId4"/>
    <p:sldLayoutId id="2147483718" r:id="rId5"/>
    <p:sldLayoutId id="2147483650" r:id="rId6"/>
    <p:sldLayoutId id="2147483654" r:id="rId7"/>
    <p:sldLayoutId id="2147483736" r:id="rId8"/>
    <p:sldLayoutId id="2147483737" r:id="rId9"/>
    <p:sldLayoutId id="2147483715" r:id="rId10"/>
    <p:sldLayoutId id="2147483720" r:id="rId11"/>
    <p:sldLayoutId id="2147483745" r:id="rId12"/>
    <p:sldLayoutId id="2147483696" r:id="rId13"/>
    <p:sldLayoutId id="2147483721" r:id="rId14"/>
    <p:sldLayoutId id="2147483697" r:id="rId15"/>
    <p:sldLayoutId id="2147483698" r:id="rId16"/>
    <p:sldLayoutId id="2147483699" r:id="rId17"/>
    <p:sldLayoutId id="2147483705" r:id="rId18"/>
    <p:sldLayoutId id="2147483717" r:id="rId19"/>
    <p:sldLayoutId id="2147483706" r:id="rId20"/>
    <p:sldLayoutId id="2147483700" r:id="rId21"/>
    <p:sldLayoutId id="2147483704" r:id="rId22"/>
    <p:sldLayoutId id="2147483703" r:id="rId23"/>
    <p:sldLayoutId id="2147483746" r:id="rId24"/>
    <p:sldLayoutId id="2147483748" r:id="rId25"/>
    <p:sldLayoutId id="2147483747" r:id="rId26"/>
    <p:sldLayoutId id="2147483753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1E08A-4973-127C-7C13-11AD3AB9D3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Sinnvolle Evaluierung von RAG-Chatbots</a:t>
            </a:r>
          </a:p>
        </p:txBody>
      </p:sp>
    </p:spTree>
    <p:extLst>
      <p:ext uri="{BB962C8B-B14F-4D97-AF65-F5344CB8AC3E}">
        <p14:creationId xmlns:p14="http://schemas.microsoft.com/office/powerpoint/2010/main" val="424670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DCDB0-42A5-CB31-3013-797F313FA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FECABA-BA54-167A-5109-A8B62A8F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Testpyramide für RAG-Anwendungen</a:t>
            </a:r>
          </a:p>
        </p:txBody>
      </p:sp>
      <p:sp>
        <p:nvSpPr>
          <p:cNvPr id="7" name="Extrahieren 6">
            <a:extLst>
              <a:ext uri="{FF2B5EF4-FFF2-40B4-BE49-F238E27FC236}">
                <a16:creationId xmlns:a16="http://schemas.microsoft.com/office/drawing/2014/main" id="{5F0B85C8-70F9-809A-3661-33AC60CF91AC}"/>
              </a:ext>
            </a:extLst>
          </p:cNvPr>
          <p:cNvSpPr/>
          <p:nvPr/>
        </p:nvSpPr>
        <p:spPr>
          <a:xfrm>
            <a:off x="1403800" y="1887583"/>
            <a:ext cx="3600000" cy="3600000"/>
          </a:xfrm>
          <a:prstGeom prst="flowChartExtra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Extrahieren 9">
            <a:extLst>
              <a:ext uri="{FF2B5EF4-FFF2-40B4-BE49-F238E27FC236}">
                <a16:creationId xmlns:a16="http://schemas.microsoft.com/office/drawing/2014/main" id="{48C5BBAA-1800-DA30-1953-ACBD54C1CE95}"/>
              </a:ext>
            </a:extLst>
          </p:cNvPr>
          <p:cNvSpPr/>
          <p:nvPr/>
        </p:nvSpPr>
        <p:spPr>
          <a:xfrm>
            <a:off x="1854930" y="1887582"/>
            <a:ext cx="2700000" cy="2700000"/>
          </a:xfrm>
          <a:prstGeom prst="flowChartExtra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xtrahieren 10">
            <a:extLst>
              <a:ext uri="{FF2B5EF4-FFF2-40B4-BE49-F238E27FC236}">
                <a16:creationId xmlns:a16="http://schemas.microsoft.com/office/drawing/2014/main" id="{25598D32-5F2B-6E2F-4757-53BFC801BD50}"/>
              </a:ext>
            </a:extLst>
          </p:cNvPr>
          <p:cNvSpPr/>
          <p:nvPr/>
        </p:nvSpPr>
        <p:spPr>
          <a:xfrm>
            <a:off x="2483800" y="1887581"/>
            <a:ext cx="1440000" cy="1440000"/>
          </a:xfrm>
          <a:prstGeom prst="flowChartExtract">
            <a:avLst/>
          </a:prstGeom>
          <a:solidFill>
            <a:srgbClr val="17E5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2EF9D5-6758-A08A-BC7D-F3109F56CC6D}"/>
              </a:ext>
            </a:extLst>
          </p:cNvPr>
          <p:cNvSpPr txBox="1"/>
          <p:nvPr/>
        </p:nvSpPr>
        <p:spPr>
          <a:xfrm>
            <a:off x="1403799" y="5487582"/>
            <a:ext cx="359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Testpyramide Softwareentwicklung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4358BC5-BABA-A988-0E07-105F6DEAD176}"/>
              </a:ext>
            </a:extLst>
          </p:cNvPr>
          <p:cNvSpPr txBox="1"/>
          <p:nvPr/>
        </p:nvSpPr>
        <p:spPr>
          <a:xfrm>
            <a:off x="1403800" y="4844786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Unit Tests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A4BE650-15F1-5CC7-6F7E-7DBA96F96D47}"/>
              </a:ext>
            </a:extLst>
          </p:cNvPr>
          <p:cNvSpPr txBox="1"/>
          <p:nvPr/>
        </p:nvSpPr>
        <p:spPr>
          <a:xfrm>
            <a:off x="1403800" y="3855893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Integrationstest</a:t>
            </a:r>
          </a:p>
        </p:txBody>
      </p:sp>
      <p:sp>
        <p:nvSpPr>
          <p:cNvPr id="35" name="Foliennummernplatzhalter 34">
            <a:extLst>
              <a:ext uri="{FF2B5EF4-FFF2-40B4-BE49-F238E27FC236}">
                <a16:creationId xmlns:a16="http://schemas.microsoft.com/office/drawing/2014/main" id="{8F90E0BE-0A9B-DFF8-FA76-740B0513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BF01BFE-3C01-D40B-5949-6D3422D1F5B6}"/>
              </a:ext>
            </a:extLst>
          </p:cNvPr>
          <p:cNvSpPr txBox="1"/>
          <p:nvPr/>
        </p:nvSpPr>
        <p:spPr>
          <a:xfrm>
            <a:off x="1403799" y="2596241"/>
            <a:ext cx="359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2"/>
                </a:solidFill>
              </a:rPr>
              <a:t>System</a:t>
            </a:r>
          </a:p>
          <a:p>
            <a:pPr algn="ctr"/>
            <a:r>
              <a:rPr lang="de-DE" dirty="0">
                <a:solidFill>
                  <a:schemeClr val="bg2"/>
                </a:solidFill>
              </a:rPr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185594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8D6FB-401E-9D91-F4C1-FEBC180E6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24A084-D2F3-CB6F-BFE0-AB95454D9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Testpyramide für RAG-Anwendungen</a:t>
            </a:r>
          </a:p>
        </p:txBody>
      </p:sp>
      <p:sp>
        <p:nvSpPr>
          <p:cNvPr id="7" name="Extrahieren 6">
            <a:extLst>
              <a:ext uri="{FF2B5EF4-FFF2-40B4-BE49-F238E27FC236}">
                <a16:creationId xmlns:a16="http://schemas.microsoft.com/office/drawing/2014/main" id="{79E37784-CAF6-2634-DBCE-9AAA6BFC8AE4}"/>
              </a:ext>
            </a:extLst>
          </p:cNvPr>
          <p:cNvSpPr/>
          <p:nvPr/>
        </p:nvSpPr>
        <p:spPr>
          <a:xfrm>
            <a:off x="1403800" y="1887583"/>
            <a:ext cx="3600000" cy="3600000"/>
          </a:xfrm>
          <a:prstGeom prst="flowChartExtra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Extrahieren 9">
            <a:extLst>
              <a:ext uri="{FF2B5EF4-FFF2-40B4-BE49-F238E27FC236}">
                <a16:creationId xmlns:a16="http://schemas.microsoft.com/office/drawing/2014/main" id="{D9E70C8A-DDBB-F110-9D30-CC92082CBD0B}"/>
              </a:ext>
            </a:extLst>
          </p:cNvPr>
          <p:cNvSpPr/>
          <p:nvPr/>
        </p:nvSpPr>
        <p:spPr>
          <a:xfrm>
            <a:off x="1854930" y="1887582"/>
            <a:ext cx="2700000" cy="2700000"/>
          </a:xfrm>
          <a:prstGeom prst="flowChartExtra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xtrahieren 10">
            <a:extLst>
              <a:ext uri="{FF2B5EF4-FFF2-40B4-BE49-F238E27FC236}">
                <a16:creationId xmlns:a16="http://schemas.microsoft.com/office/drawing/2014/main" id="{B514C343-817D-8C26-372D-EE876CA6D015}"/>
              </a:ext>
            </a:extLst>
          </p:cNvPr>
          <p:cNvSpPr/>
          <p:nvPr/>
        </p:nvSpPr>
        <p:spPr>
          <a:xfrm>
            <a:off x="2483800" y="1887581"/>
            <a:ext cx="1440000" cy="1440000"/>
          </a:xfrm>
          <a:prstGeom prst="flowChartExtract">
            <a:avLst/>
          </a:prstGeom>
          <a:solidFill>
            <a:srgbClr val="17E5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94DDA8D-1C5E-37BB-1931-3C3C2CEDBE25}"/>
              </a:ext>
            </a:extLst>
          </p:cNvPr>
          <p:cNvSpPr txBox="1"/>
          <p:nvPr/>
        </p:nvSpPr>
        <p:spPr>
          <a:xfrm>
            <a:off x="1403799" y="5487582"/>
            <a:ext cx="359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Testpyramide Softwareentwicklung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8A74CD5-91A7-A8E2-86CB-412C37DCCA6C}"/>
              </a:ext>
            </a:extLst>
          </p:cNvPr>
          <p:cNvSpPr txBox="1"/>
          <p:nvPr/>
        </p:nvSpPr>
        <p:spPr>
          <a:xfrm>
            <a:off x="1403800" y="4844786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Unit Tests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A29BD3D-1E86-E247-6137-557966EA9A61}"/>
              </a:ext>
            </a:extLst>
          </p:cNvPr>
          <p:cNvSpPr txBox="1"/>
          <p:nvPr/>
        </p:nvSpPr>
        <p:spPr>
          <a:xfrm>
            <a:off x="1403800" y="3855893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Integrationstest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9DE1FE9-67B5-BC73-CC80-1415E4CA76A2}"/>
              </a:ext>
            </a:extLst>
          </p:cNvPr>
          <p:cNvSpPr txBox="1"/>
          <p:nvPr/>
        </p:nvSpPr>
        <p:spPr>
          <a:xfrm>
            <a:off x="1403799" y="2596241"/>
            <a:ext cx="359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2"/>
                </a:solidFill>
              </a:rPr>
              <a:t>System</a:t>
            </a:r>
          </a:p>
          <a:p>
            <a:pPr algn="ctr"/>
            <a:r>
              <a:rPr lang="de-DE" dirty="0">
                <a:solidFill>
                  <a:schemeClr val="bg2"/>
                </a:solidFill>
              </a:rPr>
              <a:t>Tests</a:t>
            </a:r>
          </a:p>
        </p:txBody>
      </p:sp>
      <p:sp>
        <p:nvSpPr>
          <p:cNvPr id="29" name="Extrahieren 28">
            <a:extLst>
              <a:ext uri="{FF2B5EF4-FFF2-40B4-BE49-F238E27FC236}">
                <a16:creationId xmlns:a16="http://schemas.microsoft.com/office/drawing/2014/main" id="{CBCED8E0-0A42-8189-AE35-E6D697405EFC}"/>
              </a:ext>
            </a:extLst>
          </p:cNvPr>
          <p:cNvSpPr/>
          <p:nvPr/>
        </p:nvSpPr>
        <p:spPr>
          <a:xfrm>
            <a:off x="8527549" y="1887581"/>
            <a:ext cx="1440000" cy="1440000"/>
          </a:xfrm>
          <a:prstGeom prst="flowChartExtra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3F015CB-F776-6E71-45F1-FFAB68D846FA}"/>
              </a:ext>
            </a:extLst>
          </p:cNvPr>
          <p:cNvSpPr txBox="1"/>
          <p:nvPr/>
        </p:nvSpPr>
        <p:spPr>
          <a:xfrm>
            <a:off x="7447548" y="5487582"/>
            <a:ext cx="359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Testpyramide RAG-Anwendung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88E5534-4F10-DF5A-12D2-CB5604CE99F6}"/>
              </a:ext>
            </a:extLst>
          </p:cNvPr>
          <p:cNvSpPr txBox="1"/>
          <p:nvPr/>
        </p:nvSpPr>
        <p:spPr>
          <a:xfrm>
            <a:off x="7447549" y="4844786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Unit Tests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72B5C87-D91B-3EC4-D430-C2A6349E8D42}"/>
              </a:ext>
            </a:extLst>
          </p:cNvPr>
          <p:cNvSpPr txBox="1"/>
          <p:nvPr/>
        </p:nvSpPr>
        <p:spPr>
          <a:xfrm>
            <a:off x="7447549" y="3855893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4D16A46-F17A-6C4B-D1B1-C95708B5CE66}"/>
              </a:ext>
            </a:extLst>
          </p:cNvPr>
          <p:cNvSpPr txBox="1"/>
          <p:nvPr/>
        </p:nvSpPr>
        <p:spPr>
          <a:xfrm>
            <a:off x="7447548" y="2607112"/>
            <a:ext cx="359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2"/>
                </a:solidFill>
              </a:rPr>
              <a:t>LLM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as</a:t>
            </a:r>
            <a:r>
              <a:rPr lang="de-DE" dirty="0">
                <a:solidFill>
                  <a:schemeClr val="bg2"/>
                </a:solidFill>
              </a:rPr>
              <a:t> a Judge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2A1F3D9-25B5-1132-F9F2-BB0850E5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7802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1E678-A9BF-7C07-A15A-C6881DD3D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B1840-D1D0-F166-5E27-A0F64F794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Testpyramide für RAG-Anwendungen</a:t>
            </a:r>
          </a:p>
        </p:txBody>
      </p:sp>
      <p:sp>
        <p:nvSpPr>
          <p:cNvPr id="7" name="Extrahieren 6">
            <a:extLst>
              <a:ext uri="{FF2B5EF4-FFF2-40B4-BE49-F238E27FC236}">
                <a16:creationId xmlns:a16="http://schemas.microsoft.com/office/drawing/2014/main" id="{887F940A-2D91-C163-091D-C543B32A4CEC}"/>
              </a:ext>
            </a:extLst>
          </p:cNvPr>
          <p:cNvSpPr/>
          <p:nvPr/>
        </p:nvSpPr>
        <p:spPr>
          <a:xfrm>
            <a:off x="1403800" y="1887583"/>
            <a:ext cx="3600000" cy="3600000"/>
          </a:xfrm>
          <a:prstGeom prst="flowChartExtra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Extrahieren 9">
            <a:extLst>
              <a:ext uri="{FF2B5EF4-FFF2-40B4-BE49-F238E27FC236}">
                <a16:creationId xmlns:a16="http://schemas.microsoft.com/office/drawing/2014/main" id="{FD213BE5-9882-C119-63F2-640FACB42E9A}"/>
              </a:ext>
            </a:extLst>
          </p:cNvPr>
          <p:cNvSpPr/>
          <p:nvPr/>
        </p:nvSpPr>
        <p:spPr>
          <a:xfrm>
            <a:off x="1854930" y="1887582"/>
            <a:ext cx="2700000" cy="2700000"/>
          </a:xfrm>
          <a:prstGeom prst="flowChartExtra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xtrahieren 10">
            <a:extLst>
              <a:ext uri="{FF2B5EF4-FFF2-40B4-BE49-F238E27FC236}">
                <a16:creationId xmlns:a16="http://schemas.microsoft.com/office/drawing/2014/main" id="{1FDA20F6-3518-D2B0-F397-A8EA95918BC1}"/>
              </a:ext>
            </a:extLst>
          </p:cNvPr>
          <p:cNvSpPr/>
          <p:nvPr/>
        </p:nvSpPr>
        <p:spPr>
          <a:xfrm>
            <a:off x="2483800" y="1887581"/>
            <a:ext cx="1440000" cy="1440000"/>
          </a:xfrm>
          <a:prstGeom prst="flowChartExtract">
            <a:avLst/>
          </a:prstGeom>
          <a:solidFill>
            <a:srgbClr val="17E5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C8722B-31B0-2F3C-A8C0-0923E63215B8}"/>
              </a:ext>
            </a:extLst>
          </p:cNvPr>
          <p:cNvSpPr txBox="1"/>
          <p:nvPr/>
        </p:nvSpPr>
        <p:spPr>
          <a:xfrm>
            <a:off x="1403799" y="5487582"/>
            <a:ext cx="359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Testpyramide Softwareentwicklung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0EF64B8-72DC-4196-8200-EDF781268DA6}"/>
              </a:ext>
            </a:extLst>
          </p:cNvPr>
          <p:cNvSpPr txBox="1"/>
          <p:nvPr/>
        </p:nvSpPr>
        <p:spPr>
          <a:xfrm>
            <a:off x="1403800" y="4844786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Unit Tests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F3A870A-F74C-7711-ED4E-6D909413E034}"/>
              </a:ext>
            </a:extLst>
          </p:cNvPr>
          <p:cNvSpPr txBox="1"/>
          <p:nvPr/>
        </p:nvSpPr>
        <p:spPr>
          <a:xfrm>
            <a:off x="1403800" y="3855893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Integrationstest</a:t>
            </a:r>
          </a:p>
        </p:txBody>
      </p:sp>
      <p:sp>
        <p:nvSpPr>
          <p:cNvPr id="27" name="Extrahieren 26">
            <a:extLst>
              <a:ext uri="{FF2B5EF4-FFF2-40B4-BE49-F238E27FC236}">
                <a16:creationId xmlns:a16="http://schemas.microsoft.com/office/drawing/2014/main" id="{9BD8846F-0129-E157-3562-6C2017BE5020}"/>
              </a:ext>
            </a:extLst>
          </p:cNvPr>
          <p:cNvSpPr/>
          <p:nvPr/>
        </p:nvSpPr>
        <p:spPr>
          <a:xfrm>
            <a:off x="7447549" y="1887583"/>
            <a:ext cx="3600000" cy="3600000"/>
          </a:xfrm>
          <a:prstGeom prst="flowChartExtra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Extrahieren 27">
            <a:extLst>
              <a:ext uri="{FF2B5EF4-FFF2-40B4-BE49-F238E27FC236}">
                <a16:creationId xmlns:a16="http://schemas.microsoft.com/office/drawing/2014/main" id="{D6588CD8-CFD7-D07E-5FEA-41AAB6AFF1C9}"/>
              </a:ext>
            </a:extLst>
          </p:cNvPr>
          <p:cNvSpPr/>
          <p:nvPr/>
        </p:nvSpPr>
        <p:spPr>
          <a:xfrm>
            <a:off x="7898679" y="1887582"/>
            <a:ext cx="2700000" cy="2700000"/>
          </a:xfrm>
          <a:prstGeom prst="flowChartExtract">
            <a:avLst/>
          </a:prstGeom>
          <a:solidFill>
            <a:schemeClr val="bg2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Extrahieren 28">
            <a:extLst>
              <a:ext uri="{FF2B5EF4-FFF2-40B4-BE49-F238E27FC236}">
                <a16:creationId xmlns:a16="http://schemas.microsoft.com/office/drawing/2014/main" id="{5B5BF05C-E665-733C-4964-68746EC9665C}"/>
              </a:ext>
            </a:extLst>
          </p:cNvPr>
          <p:cNvSpPr/>
          <p:nvPr/>
        </p:nvSpPr>
        <p:spPr>
          <a:xfrm>
            <a:off x="8527549" y="1887581"/>
            <a:ext cx="1440000" cy="1440000"/>
          </a:xfrm>
          <a:prstGeom prst="flowChartExtra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ED0F01-1AE2-D966-440F-2DE3AD148FFD}"/>
              </a:ext>
            </a:extLst>
          </p:cNvPr>
          <p:cNvSpPr txBox="1"/>
          <p:nvPr/>
        </p:nvSpPr>
        <p:spPr>
          <a:xfrm>
            <a:off x="7447548" y="5487582"/>
            <a:ext cx="359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Testpyramide RAG-Anwendung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2FD0D94-039A-76BF-40BA-16990498C91A}"/>
              </a:ext>
            </a:extLst>
          </p:cNvPr>
          <p:cNvSpPr txBox="1"/>
          <p:nvPr/>
        </p:nvSpPr>
        <p:spPr>
          <a:xfrm>
            <a:off x="7447549" y="4844786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Unit Tests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EBD22EE-10C6-6C0F-2117-619045A55F33}"/>
              </a:ext>
            </a:extLst>
          </p:cNvPr>
          <p:cNvSpPr txBox="1"/>
          <p:nvPr/>
        </p:nvSpPr>
        <p:spPr>
          <a:xfrm>
            <a:off x="7447549" y="3855893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EC803CB-A2E9-59C3-76D9-C02283920BC5}"/>
              </a:ext>
            </a:extLst>
          </p:cNvPr>
          <p:cNvSpPr txBox="1"/>
          <p:nvPr/>
        </p:nvSpPr>
        <p:spPr>
          <a:xfrm>
            <a:off x="7447548" y="2607112"/>
            <a:ext cx="359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2"/>
                </a:solidFill>
              </a:rPr>
              <a:t>LLM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as</a:t>
            </a:r>
            <a:r>
              <a:rPr lang="de-DE" dirty="0">
                <a:solidFill>
                  <a:schemeClr val="bg2"/>
                </a:solidFill>
              </a:rPr>
              <a:t> a Judge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30964FF-4B5B-E124-30C3-FE19CB28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1E759EE-CE86-C8C4-BA0D-E31599E929D3}"/>
              </a:ext>
            </a:extLst>
          </p:cNvPr>
          <p:cNvSpPr txBox="1"/>
          <p:nvPr/>
        </p:nvSpPr>
        <p:spPr>
          <a:xfrm>
            <a:off x="1403799" y="2596241"/>
            <a:ext cx="359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2"/>
                </a:solidFill>
              </a:rPr>
              <a:t>System</a:t>
            </a:r>
          </a:p>
          <a:p>
            <a:pPr algn="ctr"/>
            <a:r>
              <a:rPr lang="de-DE" dirty="0">
                <a:solidFill>
                  <a:schemeClr val="bg2"/>
                </a:solidFill>
              </a:rPr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2303069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147FE-1E39-CF4F-D59A-05EA34D5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BC529-E80B-00F5-F490-21C680FE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Testpyramide für RAG-Anwendungen</a:t>
            </a:r>
          </a:p>
        </p:txBody>
      </p:sp>
      <p:sp>
        <p:nvSpPr>
          <p:cNvPr id="7" name="Extrahieren 6">
            <a:extLst>
              <a:ext uri="{FF2B5EF4-FFF2-40B4-BE49-F238E27FC236}">
                <a16:creationId xmlns:a16="http://schemas.microsoft.com/office/drawing/2014/main" id="{4F5E80F2-CB3A-3096-1171-6AA6A12EFCB4}"/>
              </a:ext>
            </a:extLst>
          </p:cNvPr>
          <p:cNvSpPr/>
          <p:nvPr/>
        </p:nvSpPr>
        <p:spPr>
          <a:xfrm>
            <a:off x="1403800" y="1887583"/>
            <a:ext cx="3600000" cy="3600000"/>
          </a:xfrm>
          <a:prstGeom prst="flowChartExtra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Extrahieren 9">
            <a:extLst>
              <a:ext uri="{FF2B5EF4-FFF2-40B4-BE49-F238E27FC236}">
                <a16:creationId xmlns:a16="http://schemas.microsoft.com/office/drawing/2014/main" id="{F9C20198-8376-A220-91A5-ED36B6B07A59}"/>
              </a:ext>
            </a:extLst>
          </p:cNvPr>
          <p:cNvSpPr/>
          <p:nvPr/>
        </p:nvSpPr>
        <p:spPr>
          <a:xfrm>
            <a:off x="1854930" y="1887582"/>
            <a:ext cx="2700000" cy="2700000"/>
          </a:xfrm>
          <a:prstGeom prst="flowChartExtra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xtrahieren 10">
            <a:extLst>
              <a:ext uri="{FF2B5EF4-FFF2-40B4-BE49-F238E27FC236}">
                <a16:creationId xmlns:a16="http://schemas.microsoft.com/office/drawing/2014/main" id="{33C9A731-B491-35A6-DE3C-B72982281B0B}"/>
              </a:ext>
            </a:extLst>
          </p:cNvPr>
          <p:cNvSpPr/>
          <p:nvPr/>
        </p:nvSpPr>
        <p:spPr>
          <a:xfrm>
            <a:off x="2483800" y="1887581"/>
            <a:ext cx="1440000" cy="1440000"/>
          </a:xfrm>
          <a:prstGeom prst="flowChartExtract">
            <a:avLst/>
          </a:prstGeom>
          <a:solidFill>
            <a:srgbClr val="17E5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45C83A-441C-1D1A-F43B-B7792FD36295}"/>
              </a:ext>
            </a:extLst>
          </p:cNvPr>
          <p:cNvSpPr txBox="1"/>
          <p:nvPr/>
        </p:nvSpPr>
        <p:spPr>
          <a:xfrm>
            <a:off x="1403799" y="5487582"/>
            <a:ext cx="359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Testpyramide Softwareentwicklung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4D55210-A7C4-97D9-B09A-C635495AF79D}"/>
              </a:ext>
            </a:extLst>
          </p:cNvPr>
          <p:cNvSpPr txBox="1"/>
          <p:nvPr/>
        </p:nvSpPr>
        <p:spPr>
          <a:xfrm>
            <a:off x="1403800" y="4844786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Unit Tests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9CC6951-EA8D-43E9-E939-C09D75D4424B}"/>
              </a:ext>
            </a:extLst>
          </p:cNvPr>
          <p:cNvSpPr txBox="1"/>
          <p:nvPr/>
        </p:nvSpPr>
        <p:spPr>
          <a:xfrm>
            <a:off x="1403800" y="3855893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Integrationstest</a:t>
            </a:r>
          </a:p>
        </p:txBody>
      </p:sp>
      <p:sp>
        <p:nvSpPr>
          <p:cNvPr id="27" name="Extrahieren 26">
            <a:extLst>
              <a:ext uri="{FF2B5EF4-FFF2-40B4-BE49-F238E27FC236}">
                <a16:creationId xmlns:a16="http://schemas.microsoft.com/office/drawing/2014/main" id="{3047E57B-01A9-3AB5-BC5A-DC22E878121B}"/>
              </a:ext>
            </a:extLst>
          </p:cNvPr>
          <p:cNvSpPr/>
          <p:nvPr/>
        </p:nvSpPr>
        <p:spPr>
          <a:xfrm>
            <a:off x="7447549" y="1887583"/>
            <a:ext cx="3600000" cy="3600000"/>
          </a:xfrm>
          <a:prstGeom prst="flowChartExtra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8" name="Extrahieren 27">
            <a:extLst>
              <a:ext uri="{FF2B5EF4-FFF2-40B4-BE49-F238E27FC236}">
                <a16:creationId xmlns:a16="http://schemas.microsoft.com/office/drawing/2014/main" id="{47286BE5-5ADA-EED6-A557-912C1E57DB1B}"/>
              </a:ext>
            </a:extLst>
          </p:cNvPr>
          <p:cNvSpPr/>
          <p:nvPr/>
        </p:nvSpPr>
        <p:spPr>
          <a:xfrm>
            <a:off x="7898679" y="1887582"/>
            <a:ext cx="2700000" cy="2700000"/>
          </a:xfrm>
          <a:prstGeom prst="flowChartExtract">
            <a:avLst/>
          </a:prstGeom>
          <a:solidFill>
            <a:schemeClr val="bg2"/>
          </a:solidFill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Extrahieren 28">
            <a:extLst>
              <a:ext uri="{FF2B5EF4-FFF2-40B4-BE49-F238E27FC236}">
                <a16:creationId xmlns:a16="http://schemas.microsoft.com/office/drawing/2014/main" id="{4B1FFED5-4A2A-BAD3-C2DB-885B1EAF3F2D}"/>
              </a:ext>
            </a:extLst>
          </p:cNvPr>
          <p:cNvSpPr/>
          <p:nvPr/>
        </p:nvSpPr>
        <p:spPr>
          <a:xfrm>
            <a:off x="8527549" y="1887581"/>
            <a:ext cx="1440000" cy="1440000"/>
          </a:xfrm>
          <a:prstGeom prst="flowChartExtra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65C7019-11EA-873A-B89A-3B5E05E0F482}"/>
              </a:ext>
            </a:extLst>
          </p:cNvPr>
          <p:cNvSpPr txBox="1"/>
          <p:nvPr/>
        </p:nvSpPr>
        <p:spPr>
          <a:xfrm>
            <a:off x="7447548" y="5487582"/>
            <a:ext cx="359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Testpyramide RAG-Anwendung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CC8A7EF9-3A89-5892-20C2-2E84ED2E4F09}"/>
              </a:ext>
            </a:extLst>
          </p:cNvPr>
          <p:cNvSpPr txBox="1"/>
          <p:nvPr/>
        </p:nvSpPr>
        <p:spPr>
          <a:xfrm>
            <a:off x="7447549" y="4844786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Unit Tests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C9DE517B-26D3-2D27-057E-B69779209D2B}"/>
              </a:ext>
            </a:extLst>
          </p:cNvPr>
          <p:cNvSpPr txBox="1"/>
          <p:nvPr/>
        </p:nvSpPr>
        <p:spPr>
          <a:xfrm>
            <a:off x="7447549" y="3855893"/>
            <a:ext cx="3599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11A7764-F56C-20B5-8454-0B74AFE8BE25}"/>
              </a:ext>
            </a:extLst>
          </p:cNvPr>
          <p:cNvSpPr txBox="1"/>
          <p:nvPr/>
        </p:nvSpPr>
        <p:spPr>
          <a:xfrm>
            <a:off x="7447548" y="2607112"/>
            <a:ext cx="359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2"/>
                </a:solidFill>
              </a:rPr>
              <a:t>LLM</a:t>
            </a:r>
          </a:p>
          <a:p>
            <a:pPr algn="ctr"/>
            <a:r>
              <a:rPr lang="de-DE" dirty="0" err="1">
                <a:solidFill>
                  <a:schemeClr val="bg2"/>
                </a:solidFill>
              </a:rPr>
              <a:t>as</a:t>
            </a:r>
            <a:r>
              <a:rPr lang="de-DE" dirty="0">
                <a:solidFill>
                  <a:schemeClr val="bg2"/>
                </a:solidFill>
              </a:rPr>
              <a:t> a Judge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7D3E16-2C03-4180-91BB-AA67E0467A5E}"/>
              </a:ext>
            </a:extLst>
          </p:cNvPr>
          <p:cNvSpPr txBox="1"/>
          <p:nvPr/>
        </p:nvSpPr>
        <p:spPr>
          <a:xfrm>
            <a:off x="7447546" y="3762476"/>
            <a:ext cx="35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???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764ECCA-7FAF-ACEB-F97A-76102A68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7B1738-97C8-B9E1-AA67-880A5D3F7C93}"/>
              </a:ext>
            </a:extLst>
          </p:cNvPr>
          <p:cNvSpPr txBox="1"/>
          <p:nvPr/>
        </p:nvSpPr>
        <p:spPr>
          <a:xfrm>
            <a:off x="1403799" y="2596241"/>
            <a:ext cx="3599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2"/>
                </a:solidFill>
              </a:rPr>
              <a:t>System</a:t>
            </a:r>
          </a:p>
          <a:p>
            <a:pPr algn="ctr"/>
            <a:r>
              <a:rPr lang="de-DE" dirty="0">
                <a:solidFill>
                  <a:schemeClr val="bg2"/>
                </a:solidFill>
              </a:rPr>
              <a:t>Tests</a:t>
            </a:r>
          </a:p>
        </p:txBody>
      </p:sp>
    </p:spTree>
    <p:extLst>
      <p:ext uri="{BB962C8B-B14F-4D97-AF65-F5344CB8AC3E}">
        <p14:creationId xmlns:p14="http://schemas.microsoft.com/office/powerpoint/2010/main" val="2851331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F0FB0-485A-A6A0-A8F3-19EAD0005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20BEBD-3EC7-DB15-F4D5-A3DDA183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einer RAG-Anwendung</a:t>
            </a:r>
          </a:p>
        </p:txBody>
      </p:sp>
      <p:pic>
        <p:nvPicPr>
          <p:cNvPr id="5" name="Grafik 4" descr="Ein Bild, das Screenshot, Text enthält.&#10;&#10;KI-generierte Inhalte können fehlerhaft sein.">
            <a:extLst>
              <a:ext uri="{FF2B5EF4-FFF2-40B4-BE49-F238E27FC236}">
                <a16:creationId xmlns:a16="http://schemas.microsoft.com/office/drawing/2014/main" id="{082CB11C-28D7-D01C-F01F-0D04AC28F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94" y="1070675"/>
            <a:ext cx="10095875" cy="318300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2AA81F5-7FD4-325D-5DBC-A94A557D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9882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AC2AD-CA16-E28F-1B94-079715652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532635-82CA-35E3-FC14-BD88686E1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einer RAG-Anwendung</a:t>
            </a:r>
          </a:p>
        </p:txBody>
      </p:sp>
      <p:pic>
        <p:nvPicPr>
          <p:cNvPr id="5" name="Grafik 4" descr="Ein Bild, das Screenshot, Text enthält.&#10;&#10;KI-generierte Inhalte können fehlerhaft sein.">
            <a:extLst>
              <a:ext uri="{FF2B5EF4-FFF2-40B4-BE49-F238E27FC236}">
                <a16:creationId xmlns:a16="http://schemas.microsoft.com/office/drawing/2014/main" id="{93C2EE56-1CDF-047C-01B9-08A6D4ED8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94" y="1070675"/>
            <a:ext cx="10095875" cy="3183005"/>
          </a:xfrm>
          <a:prstGeom prst="rect">
            <a:avLst/>
          </a:prstGeom>
        </p:spPr>
      </p:pic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F3858664-4AAA-DBC6-982F-0D280A37E4E5}"/>
              </a:ext>
            </a:extLst>
          </p:cNvPr>
          <p:cNvCxnSpPr>
            <a:cxnSpLocks/>
          </p:cNvCxnSpPr>
          <p:nvPr/>
        </p:nvCxnSpPr>
        <p:spPr>
          <a:xfrm>
            <a:off x="7249212" y="365125"/>
            <a:ext cx="0" cy="53192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EF32AB73-3DE6-A8A1-EA5C-CF17428E9DB2}"/>
              </a:ext>
            </a:extLst>
          </p:cNvPr>
          <p:cNvSpPr txBox="1"/>
          <p:nvPr/>
        </p:nvSpPr>
        <p:spPr>
          <a:xfrm>
            <a:off x="3694788" y="4868672"/>
            <a:ext cx="26180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Evaluierung der Suche: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Context</a:t>
            </a:r>
            <a:r>
              <a:rPr lang="de-DE" dirty="0"/>
              <a:t>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Context</a:t>
            </a:r>
            <a:r>
              <a:rPr lang="de-DE" dirty="0"/>
              <a:t> Recall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D83A6DE-C0D5-6F01-5F22-D8C20AD96318}"/>
              </a:ext>
            </a:extLst>
          </p:cNvPr>
          <p:cNvSpPr txBox="1"/>
          <p:nvPr/>
        </p:nvSpPr>
        <p:spPr>
          <a:xfrm>
            <a:off x="7500338" y="4818879"/>
            <a:ext cx="2840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Evaluierung der Antwort: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Answer</a:t>
            </a:r>
            <a:r>
              <a:rPr lang="de-DE" dirty="0"/>
              <a:t>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Answer</a:t>
            </a:r>
            <a:r>
              <a:rPr lang="de-DE" dirty="0"/>
              <a:t> 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Faithfullness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D5001A-137E-AB4F-FF78-093A38D1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1736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5EED6-1867-1488-4BB7-B8FBBA386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20EB8-9394-8142-B7E9-5063F0D5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Testdaten für eine RAG-Anwendung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A01E280-9F68-04D5-1061-93178F06CEA4}"/>
              </a:ext>
            </a:extLst>
          </p:cNvPr>
          <p:cNvSpPr/>
          <p:nvPr/>
        </p:nvSpPr>
        <p:spPr>
          <a:xfrm>
            <a:off x="782421" y="18303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1F44422-8D71-DD9F-8C67-3729F9036587}"/>
              </a:ext>
            </a:extLst>
          </p:cNvPr>
          <p:cNvSpPr/>
          <p:nvPr/>
        </p:nvSpPr>
        <p:spPr>
          <a:xfrm>
            <a:off x="934821" y="19827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973231B-9DBB-D583-59F2-9472A0E0C1E8}"/>
              </a:ext>
            </a:extLst>
          </p:cNvPr>
          <p:cNvSpPr/>
          <p:nvPr/>
        </p:nvSpPr>
        <p:spPr>
          <a:xfrm>
            <a:off x="1087221" y="21351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D1740F1-FF4B-0C9A-288F-1BCA9A1F8949}"/>
              </a:ext>
            </a:extLst>
          </p:cNvPr>
          <p:cNvSpPr/>
          <p:nvPr/>
        </p:nvSpPr>
        <p:spPr>
          <a:xfrm>
            <a:off x="1239621" y="22875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Frage</a:t>
            </a:r>
            <a:r>
              <a:rPr lang="de-DE" sz="1000" dirty="0"/>
              <a:t>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F499904-383F-6030-73DD-DB0DE63522BC}"/>
              </a:ext>
            </a:extLst>
          </p:cNvPr>
          <p:cNvSpPr txBox="1"/>
          <p:nvPr/>
        </p:nvSpPr>
        <p:spPr>
          <a:xfrm>
            <a:off x="815875" y="3932827"/>
            <a:ext cx="649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Fragen + Musterantworten</a:t>
            </a:r>
          </a:p>
          <a:p>
            <a:r>
              <a:rPr lang="de-DE" i="1" dirty="0"/>
              <a:t>von Fachexperten verfasst</a:t>
            </a: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C2AF915-D470-23E2-364F-E17961FE2F78}"/>
              </a:ext>
            </a:extLst>
          </p:cNvPr>
          <p:cNvSpPr txBox="1"/>
          <p:nvPr/>
        </p:nvSpPr>
        <p:spPr>
          <a:xfrm>
            <a:off x="7653412" y="3879999"/>
            <a:ext cx="5618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Contexte</a:t>
            </a:r>
            <a:r>
              <a:rPr lang="de-DE" dirty="0"/>
              <a:t> + Chatbot-Antworten </a:t>
            </a:r>
          </a:p>
          <a:p>
            <a:r>
              <a:rPr lang="de-DE" i="1" dirty="0"/>
              <a:t>werden von RAG-Anwendung erzeugt</a:t>
            </a:r>
          </a:p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2AFF590-5504-EBBD-8688-E584A6F57A7B}"/>
              </a:ext>
            </a:extLst>
          </p:cNvPr>
          <p:cNvSpPr/>
          <p:nvPr/>
        </p:nvSpPr>
        <p:spPr>
          <a:xfrm>
            <a:off x="3167864" y="18399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36E070D-972C-BE31-D536-ACC03C90B8B3}"/>
              </a:ext>
            </a:extLst>
          </p:cNvPr>
          <p:cNvSpPr/>
          <p:nvPr/>
        </p:nvSpPr>
        <p:spPr>
          <a:xfrm>
            <a:off x="3320264" y="19923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B617970-9B25-6111-1A26-CAB407EA71FB}"/>
              </a:ext>
            </a:extLst>
          </p:cNvPr>
          <p:cNvSpPr/>
          <p:nvPr/>
        </p:nvSpPr>
        <p:spPr>
          <a:xfrm>
            <a:off x="3472664" y="21447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0F40CF1-8FD7-736A-522D-0D5670DAD82E}"/>
              </a:ext>
            </a:extLst>
          </p:cNvPr>
          <p:cNvSpPr/>
          <p:nvPr/>
        </p:nvSpPr>
        <p:spPr>
          <a:xfrm>
            <a:off x="3625064" y="22971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Muster-</a:t>
            </a:r>
          </a:p>
          <a:p>
            <a:pPr algn="ctr"/>
            <a:r>
              <a:rPr lang="de-DE" sz="1400" dirty="0" err="1"/>
              <a:t>antwort</a:t>
            </a:r>
            <a:r>
              <a:rPr lang="de-DE" sz="1400" dirty="0"/>
              <a:t>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9DEC577-9023-8BA0-669F-EC86B4A181B6}"/>
              </a:ext>
            </a:extLst>
          </p:cNvPr>
          <p:cNvSpPr/>
          <p:nvPr/>
        </p:nvSpPr>
        <p:spPr>
          <a:xfrm>
            <a:off x="7653412" y="18303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53372D-28AA-CF97-B2EA-3747E4806FAB}"/>
              </a:ext>
            </a:extLst>
          </p:cNvPr>
          <p:cNvSpPr/>
          <p:nvPr/>
        </p:nvSpPr>
        <p:spPr>
          <a:xfrm>
            <a:off x="7805812" y="19827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D0AA244-A2F8-87DA-0FF1-F3A82C7A88D6}"/>
              </a:ext>
            </a:extLst>
          </p:cNvPr>
          <p:cNvSpPr/>
          <p:nvPr/>
        </p:nvSpPr>
        <p:spPr>
          <a:xfrm>
            <a:off x="7958212" y="21351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2CC3005-D90B-07F8-B9CF-6E9E03BDE327}"/>
              </a:ext>
            </a:extLst>
          </p:cNvPr>
          <p:cNvSpPr/>
          <p:nvPr/>
        </p:nvSpPr>
        <p:spPr>
          <a:xfrm>
            <a:off x="8110612" y="22875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Docs/</a:t>
            </a:r>
          </a:p>
          <a:p>
            <a:pPr algn="ctr"/>
            <a:r>
              <a:rPr lang="de-DE" sz="1400" dirty="0" err="1"/>
              <a:t>Contexte</a:t>
            </a:r>
            <a:endParaRPr lang="de-DE" sz="14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D402615-0DA3-7567-8F9B-48FBFD8EB65B}"/>
              </a:ext>
            </a:extLst>
          </p:cNvPr>
          <p:cNvSpPr/>
          <p:nvPr/>
        </p:nvSpPr>
        <p:spPr>
          <a:xfrm>
            <a:off x="9700600" y="18399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2E19480-1AD0-8343-68CD-7E129C459159}"/>
              </a:ext>
            </a:extLst>
          </p:cNvPr>
          <p:cNvSpPr/>
          <p:nvPr/>
        </p:nvSpPr>
        <p:spPr>
          <a:xfrm>
            <a:off x="9853000" y="19923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65D67DA8-5682-1D07-CF58-4C038A457FB2}"/>
              </a:ext>
            </a:extLst>
          </p:cNvPr>
          <p:cNvSpPr/>
          <p:nvPr/>
        </p:nvSpPr>
        <p:spPr>
          <a:xfrm>
            <a:off x="10005400" y="21447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3BF608F1-74D2-3778-CEBF-A773717AA96A}"/>
              </a:ext>
            </a:extLst>
          </p:cNvPr>
          <p:cNvSpPr/>
          <p:nvPr/>
        </p:nvSpPr>
        <p:spPr>
          <a:xfrm>
            <a:off x="10157800" y="22971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Chatbot-</a:t>
            </a:r>
          </a:p>
          <a:p>
            <a:pPr algn="ctr"/>
            <a:r>
              <a:rPr lang="de-DE" sz="1400" dirty="0" err="1"/>
              <a:t>antwort</a:t>
            </a:r>
            <a:r>
              <a:rPr lang="de-DE" sz="1400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C77CFA-D984-12ED-26DF-664FB927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82197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F6C76-CCB5-9E3F-D89C-C166EE051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D55E6-CEDB-ABBC-39BB-DBE4B9A8E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Testdaten für eine RAG-Anwendung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4A0C3F2-2BEF-D3B0-09EA-740FFE0DF69C}"/>
              </a:ext>
            </a:extLst>
          </p:cNvPr>
          <p:cNvSpPr/>
          <p:nvPr/>
        </p:nvSpPr>
        <p:spPr>
          <a:xfrm>
            <a:off x="782421" y="18303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F50A24A-C63A-9A09-A510-9609116BA907}"/>
              </a:ext>
            </a:extLst>
          </p:cNvPr>
          <p:cNvSpPr/>
          <p:nvPr/>
        </p:nvSpPr>
        <p:spPr>
          <a:xfrm>
            <a:off x="934821" y="19827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1C49A6F-91B4-E7A0-2C21-56D2167B3278}"/>
              </a:ext>
            </a:extLst>
          </p:cNvPr>
          <p:cNvSpPr/>
          <p:nvPr/>
        </p:nvSpPr>
        <p:spPr>
          <a:xfrm>
            <a:off x="1087221" y="21351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90BB4A-1D18-CDCE-B1F5-E8D3F1FFA04F}"/>
              </a:ext>
            </a:extLst>
          </p:cNvPr>
          <p:cNvSpPr/>
          <p:nvPr/>
        </p:nvSpPr>
        <p:spPr>
          <a:xfrm>
            <a:off x="1239621" y="22875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Frage</a:t>
            </a:r>
            <a:r>
              <a:rPr lang="de-DE" sz="1000" dirty="0"/>
              <a:t> 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406E495-7A01-85DB-B5C9-A0CADDB88608}"/>
              </a:ext>
            </a:extLst>
          </p:cNvPr>
          <p:cNvSpPr txBox="1"/>
          <p:nvPr/>
        </p:nvSpPr>
        <p:spPr>
          <a:xfrm>
            <a:off x="815875" y="3932827"/>
            <a:ext cx="81503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Fragen + Musterantworten</a:t>
            </a:r>
          </a:p>
          <a:p>
            <a:r>
              <a:rPr lang="de-DE" i="1" dirty="0"/>
              <a:t>von Fachexperten verfasst</a:t>
            </a:r>
          </a:p>
          <a:p>
            <a:endParaRPr lang="de-DE" i="1" dirty="0"/>
          </a:p>
          <a:p>
            <a:endParaRPr lang="de-DE" i="1" dirty="0"/>
          </a:p>
          <a:p>
            <a:r>
              <a:rPr lang="de-DE" dirty="0"/>
              <a:t>Tipps zur Erstellung von Fragen und Musterantworten: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von menschlichen Experten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Inhalt und Stil sollen so sein, wie auch der Chatbot antworten soll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Breites Themenspektrum (nicht nur FAQ)</a:t>
            </a:r>
          </a:p>
          <a:p>
            <a:endParaRPr lang="de-DE" i="1" dirty="0"/>
          </a:p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16C12232-0C3F-7150-91FC-0CD68D9EA7B7}"/>
              </a:ext>
            </a:extLst>
          </p:cNvPr>
          <p:cNvSpPr txBox="1"/>
          <p:nvPr/>
        </p:nvSpPr>
        <p:spPr>
          <a:xfrm>
            <a:off x="7653412" y="3879999"/>
            <a:ext cx="56183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Contexte</a:t>
            </a:r>
            <a:r>
              <a:rPr lang="de-DE" dirty="0"/>
              <a:t> + Chatbot-Antworten </a:t>
            </a:r>
          </a:p>
          <a:p>
            <a:r>
              <a:rPr lang="de-DE" i="1" dirty="0"/>
              <a:t>werden von RAG-Anwendung erzeugt</a:t>
            </a:r>
          </a:p>
          <a:p>
            <a:endParaRPr lang="de-DE" dirty="0"/>
          </a:p>
          <a:p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0A72D4D-1DEA-D855-D02A-C4335E61F2D8}"/>
              </a:ext>
            </a:extLst>
          </p:cNvPr>
          <p:cNvSpPr/>
          <p:nvPr/>
        </p:nvSpPr>
        <p:spPr>
          <a:xfrm>
            <a:off x="3167864" y="18399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51BA3EC-D02F-E35B-C2B3-3C9ECEE8BE3A}"/>
              </a:ext>
            </a:extLst>
          </p:cNvPr>
          <p:cNvSpPr/>
          <p:nvPr/>
        </p:nvSpPr>
        <p:spPr>
          <a:xfrm>
            <a:off x="3320264" y="19923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B3A7D85-6C26-D51D-0EA8-9B71DDD2BF6F}"/>
              </a:ext>
            </a:extLst>
          </p:cNvPr>
          <p:cNvSpPr/>
          <p:nvPr/>
        </p:nvSpPr>
        <p:spPr>
          <a:xfrm>
            <a:off x="3472664" y="21447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4F30682-C6C6-5B7F-BBD7-6701D5043125}"/>
              </a:ext>
            </a:extLst>
          </p:cNvPr>
          <p:cNvSpPr/>
          <p:nvPr/>
        </p:nvSpPr>
        <p:spPr>
          <a:xfrm>
            <a:off x="3625064" y="22971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Muster-</a:t>
            </a:r>
          </a:p>
          <a:p>
            <a:pPr algn="ctr"/>
            <a:r>
              <a:rPr lang="de-DE" sz="1400" dirty="0" err="1"/>
              <a:t>antwort</a:t>
            </a:r>
            <a:r>
              <a:rPr lang="de-DE" sz="1400" dirty="0"/>
              <a:t>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F1CC512-FEB3-DB0D-2091-680EF7B005A1}"/>
              </a:ext>
            </a:extLst>
          </p:cNvPr>
          <p:cNvSpPr/>
          <p:nvPr/>
        </p:nvSpPr>
        <p:spPr>
          <a:xfrm>
            <a:off x="7653412" y="18303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99C0CA1-B4A3-2ACC-5223-D093EE8C2466}"/>
              </a:ext>
            </a:extLst>
          </p:cNvPr>
          <p:cNvSpPr/>
          <p:nvPr/>
        </p:nvSpPr>
        <p:spPr>
          <a:xfrm>
            <a:off x="7805812" y="19827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F9C987-9FF5-98C0-EA4B-5BE288794949}"/>
              </a:ext>
            </a:extLst>
          </p:cNvPr>
          <p:cNvSpPr/>
          <p:nvPr/>
        </p:nvSpPr>
        <p:spPr>
          <a:xfrm>
            <a:off x="7958212" y="21351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0BB8BE2-2B02-C6EA-D5AC-DD648D546A35}"/>
              </a:ext>
            </a:extLst>
          </p:cNvPr>
          <p:cNvSpPr/>
          <p:nvPr/>
        </p:nvSpPr>
        <p:spPr>
          <a:xfrm>
            <a:off x="8110612" y="2287599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Docs/</a:t>
            </a:r>
          </a:p>
          <a:p>
            <a:pPr algn="ctr"/>
            <a:r>
              <a:rPr lang="de-DE" sz="1400" dirty="0" err="1"/>
              <a:t>Contexte</a:t>
            </a:r>
            <a:endParaRPr lang="de-DE" sz="14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12F4D7B-FE95-23E2-B804-C5FCAB86D93B}"/>
              </a:ext>
            </a:extLst>
          </p:cNvPr>
          <p:cNvSpPr/>
          <p:nvPr/>
        </p:nvSpPr>
        <p:spPr>
          <a:xfrm>
            <a:off x="9700600" y="18399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CE3D79D-CFC0-5E88-52BD-A2506831CBDB}"/>
              </a:ext>
            </a:extLst>
          </p:cNvPr>
          <p:cNvSpPr/>
          <p:nvPr/>
        </p:nvSpPr>
        <p:spPr>
          <a:xfrm>
            <a:off x="9853000" y="19923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C334BECE-9DEA-3E5C-3375-961691C720C2}"/>
              </a:ext>
            </a:extLst>
          </p:cNvPr>
          <p:cNvSpPr/>
          <p:nvPr/>
        </p:nvSpPr>
        <p:spPr>
          <a:xfrm>
            <a:off x="10005400" y="21447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4F97825-FFCC-34BD-D801-B275C3D4A1E3}"/>
              </a:ext>
            </a:extLst>
          </p:cNvPr>
          <p:cNvSpPr/>
          <p:nvPr/>
        </p:nvSpPr>
        <p:spPr>
          <a:xfrm>
            <a:off x="10157800" y="2297165"/>
            <a:ext cx="1008000" cy="144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400" dirty="0"/>
              <a:t>Chatbot-</a:t>
            </a:r>
          </a:p>
          <a:p>
            <a:pPr algn="ctr"/>
            <a:r>
              <a:rPr lang="de-DE" sz="1400" dirty="0" err="1"/>
              <a:t>antwort</a:t>
            </a:r>
            <a:r>
              <a:rPr lang="de-DE" sz="1400" dirty="0"/>
              <a:t>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0909976-F04F-7371-A832-D60F5473A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346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C3537-CB4A-2135-B8FB-036FE6E11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46CB2D-0BCA-A988-1DE2-11E18C86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Vorverarbeitung der Antworten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F1E007A-588A-BD30-3DAE-8943BDCCD363}"/>
              </a:ext>
            </a:extLst>
          </p:cNvPr>
          <p:cNvSpPr txBox="1"/>
          <p:nvPr/>
        </p:nvSpPr>
        <p:spPr>
          <a:xfrm>
            <a:off x="3930976" y="1751985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Aufteilung in Fakten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A7B7068-FC75-E7E7-892F-A8468E137EEA}"/>
              </a:ext>
            </a:extLst>
          </p:cNvPr>
          <p:cNvSpPr txBox="1"/>
          <p:nvPr/>
        </p:nvSpPr>
        <p:spPr>
          <a:xfrm>
            <a:off x="726328" y="2705359"/>
            <a:ext cx="3337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einen Zeitraum von 3 Monaten kostenfrei getestet werden, anschließend kostet es 10 Euro pro Monat. Der Vertrag kann jeden Monat gekündigt werden.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C069CF-03A7-E464-6B1F-B76CDFDC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53965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AE466-8304-BBE2-B560-1DA79BF56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84844-E426-3AF6-6CF1-37F0FC63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Vorverarbeitung der Antworten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8B78B55-9F7F-9489-8238-37B71172A0BE}"/>
              </a:ext>
            </a:extLst>
          </p:cNvPr>
          <p:cNvSpPr txBox="1"/>
          <p:nvPr/>
        </p:nvSpPr>
        <p:spPr>
          <a:xfrm>
            <a:off x="3930976" y="1751985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Aufteilung in Fakten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752C04-71B6-7CC6-0B11-6F2252EB5382}"/>
              </a:ext>
            </a:extLst>
          </p:cNvPr>
          <p:cNvSpPr txBox="1"/>
          <p:nvPr/>
        </p:nvSpPr>
        <p:spPr>
          <a:xfrm>
            <a:off x="726328" y="2705359"/>
            <a:ext cx="3337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einen Zeitraum von 3 Monaten kostenfrei getestet werden, anschließend kostet es 10 Euro pro Monat. Der Vertrag kann jeden Monat gekündigt werden.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EF5226B-4A54-97BE-8DA7-3C44CF849707}"/>
              </a:ext>
            </a:extLst>
          </p:cNvPr>
          <p:cNvSpPr txBox="1"/>
          <p:nvPr/>
        </p:nvSpPr>
        <p:spPr>
          <a:xfrm>
            <a:off x="6004874" y="3022133"/>
            <a:ext cx="58446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gekündigt werden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FB29F9A-546C-FB8E-6C8F-3104BB0061F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063416" y="3721022"/>
            <a:ext cx="18502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74620BB-C4F2-64E8-A54E-5F0297F4E323}"/>
              </a:ext>
            </a:extLst>
          </p:cNvPr>
          <p:cNvSpPr txBox="1"/>
          <p:nvPr/>
        </p:nvSpPr>
        <p:spPr>
          <a:xfrm>
            <a:off x="4655008" y="3307590"/>
            <a:ext cx="69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LLM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24C593-8B9C-8BE8-55A4-9B065EB8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19401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BDBF2-05D4-C2E7-A11C-831387C76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B77A36-A66F-CC7A-470B-FA62E620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A2AA454-B7E6-EA82-22E6-160A821BF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009-6618-304E-891E-89F9821727B1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7" name="Grafik 6" descr="Ein Bild, das Menschliches Gesicht, Kleidung, Person, Lächeln enthält.&#10;&#10;KI-generierte Inhalte können fehlerhaft sein.">
            <a:extLst>
              <a:ext uri="{FF2B5EF4-FFF2-40B4-BE49-F238E27FC236}">
                <a16:creationId xmlns:a16="http://schemas.microsoft.com/office/drawing/2014/main" id="{37AE6A08-D6E2-E2A7-B83F-C7F14F06E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50" y="1879600"/>
            <a:ext cx="3012034" cy="30988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27182F-5AF3-7305-0EF0-9FFD7361F691}"/>
              </a:ext>
            </a:extLst>
          </p:cNvPr>
          <p:cNvSpPr txBox="1"/>
          <p:nvPr/>
        </p:nvSpPr>
        <p:spPr>
          <a:xfrm>
            <a:off x="6096000" y="2841870"/>
            <a:ext cx="39998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Software Engineer im </a:t>
            </a:r>
            <a:r>
              <a:rPr lang="de-DE" dirty="0" err="1"/>
              <a:t>CodeCamp:N</a:t>
            </a:r>
            <a:endParaRPr lang="de-DE" dirty="0"/>
          </a:p>
          <a:p>
            <a:endParaRPr lang="de-DE" dirty="0"/>
          </a:p>
          <a:p>
            <a:r>
              <a:rPr lang="de-DE" dirty="0"/>
              <a:t>Teil des Data &amp; AI Teams</a:t>
            </a:r>
          </a:p>
        </p:txBody>
      </p:sp>
    </p:spTree>
    <p:extLst>
      <p:ext uri="{BB962C8B-B14F-4D97-AF65-F5344CB8AC3E}">
        <p14:creationId xmlns:p14="http://schemas.microsoft.com/office/powerpoint/2010/main" val="427535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D5ABD-09D1-D909-9167-EDEB5127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7A7437-33E4-AAD4-55E2-993F20822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F327D10-FA00-33FA-BD14-D28AAEF9880A}"/>
              </a:ext>
            </a:extLst>
          </p:cNvPr>
          <p:cNvSpPr txBox="1"/>
          <p:nvPr/>
        </p:nvSpPr>
        <p:spPr>
          <a:xfrm>
            <a:off x="1011917" y="1951672"/>
            <a:ext cx="4351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Context</a:t>
            </a:r>
            <a:r>
              <a:rPr lang="de-DE" b="1" dirty="0"/>
              <a:t> Recall</a:t>
            </a:r>
            <a:endParaRPr lang="de-DE" dirty="0"/>
          </a:p>
          <a:p>
            <a:r>
              <a:rPr lang="de-DE" dirty="0"/>
              <a:t>Wie viele Fakten der Musterantwort sind durch Dokumente im </a:t>
            </a:r>
            <a:r>
              <a:rPr lang="de-DE" dirty="0" err="1"/>
              <a:t>Context</a:t>
            </a:r>
            <a:r>
              <a:rPr lang="de-DE" dirty="0"/>
              <a:t> belegt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2515C92-F25B-02FD-A550-CFC6AD11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031315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DF508-C44E-8A15-F612-A87AEC235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CA1FE-5FB2-DEBD-0D4D-51B42ED8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B89AF9-5657-7381-60EB-7047FF8467EF}"/>
              </a:ext>
            </a:extLst>
          </p:cNvPr>
          <p:cNvSpPr txBox="1"/>
          <p:nvPr/>
        </p:nvSpPr>
        <p:spPr>
          <a:xfrm>
            <a:off x="1011917" y="1951672"/>
            <a:ext cx="4351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Context</a:t>
            </a:r>
            <a:r>
              <a:rPr lang="de-DE" b="1" dirty="0"/>
              <a:t> Recall</a:t>
            </a:r>
            <a:endParaRPr lang="de-DE" dirty="0"/>
          </a:p>
          <a:p>
            <a:r>
              <a:rPr lang="de-DE" dirty="0"/>
              <a:t>Wie viele Fakten der Musterantwort sind durch Dokumente im </a:t>
            </a:r>
            <a:r>
              <a:rPr lang="de-DE" dirty="0" err="1"/>
              <a:t>Context</a:t>
            </a:r>
            <a:r>
              <a:rPr lang="de-DE" dirty="0"/>
              <a:t> belegt</a:t>
            </a:r>
          </a:p>
          <a:p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066A392E-3E37-4C6B-8438-2DFD5E18A374}"/>
              </a:ext>
            </a:extLst>
          </p:cNvPr>
          <p:cNvCxnSpPr>
            <a:cxnSpLocks/>
          </p:cNvCxnSpPr>
          <p:nvPr/>
        </p:nvCxnSpPr>
        <p:spPr>
          <a:xfrm>
            <a:off x="3187885" y="3152001"/>
            <a:ext cx="7802" cy="803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3427612-DFD3-B47C-0B49-9EAA9A4416FF}"/>
              </a:ext>
            </a:extLst>
          </p:cNvPr>
          <p:cNvSpPr txBox="1"/>
          <p:nvPr/>
        </p:nvSpPr>
        <p:spPr>
          <a:xfrm>
            <a:off x="1019719" y="4090152"/>
            <a:ext cx="4351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Aussagekraft:</a:t>
            </a:r>
            <a:endParaRPr lang="de-DE" dirty="0"/>
          </a:p>
          <a:p>
            <a:r>
              <a:rPr lang="de-DE" dirty="0"/>
              <a:t>Kann der Chatbot alle Fakten der Musterantwort (basierend auf Quellen) wiedergeben?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4DA176-9B48-84DD-4F6F-98191E774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34113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30AB8-CFFD-FC0A-BDF5-139AE0852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BEE0D-DF96-7897-B668-67DCEE23D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660B4B1-DC8B-A209-D768-5F51EC4F5C5B}"/>
              </a:ext>
            </a:extLst>
          </p:cNvPr>
          <p:cNvSpPr txBox="1"/>
          <p:nvPr/>
        </p:nvSpPr>
        <p:spPr>
          <a:xfrm>
            <a:off x="1011917" y="1951672"/>
            <a:ext cx="4351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Context</a:t>
            </a:r>
            <a:r>
              <a:rPr lang="de-DE" b="1" dirty="0"/>
              <a:t> Recall</a:t>
            </a:r>
            <a:endParaRPr lang="de-DE" dirty="0"/>
          </a:p>
          <a:p>
            <a:r>
              <a:rPr lang="de-DE" dirty="0"/>
              <a:t>Wie viele Fakten der Musterantwort sind durch Dokumente im </a:t>
            </a:r>
            <a:r>
              <a:rPr lang="de-DE" dirty="0" err="1"/>
              <a:t>Context</a:t>
            </a:r>
            <a:r>
              <a:rPr lang="de-DE" dirty="0"/>
              <a:t> belegt</a:t>
            </a:r>
          </a:p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47A6A2D-55A2-5FC0-2B69-B058382ED75F}"/>
              </a:ext>
            </a:extLst>
          </p:cNvPr>
          <p:cNvSpPr txBox="1"/>
          <p:nvPr/>
        </p:nvSpPr>
        <p:spPr>
          <a:xfrm>
            <a:off x="7058145" y="1951672"/>
            <a:ext cx="385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Context</a:t>
            </a:r>
            <a:r>
              <a:rPr lang="de-DE" b="1" dirty="0"/>
              <a:t> Precision</a:t>
            </a:r>
            <a:endParaRPr lang="de-DE" dirty="0"/>
          </a:p>
          <a:p>
            <a:r>
              <a:rPr lang="de-DE" dirty="0"/>
              <a:t>Wie viele der Dokumente sind für die Frage relevant?</a:t>
            </a:r>
          </a:p>
          <a:p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ED933B4-FD82-8FA5-FD07-B61388FC7164}"/>
              </a:ext>
            </a:extLst>
          </p:cNvPr>
          <p:cNvCxnSpPr>
            <a:cxnSpLocks/>
          </p:cNvCxnSpPr>
          <p:nvPr/>
        </p:nvCxnSpPr>
        <p:spPr>
          <a:xfrm>
            <a:off x="3187885" y="3152001"/>
            <a:ext cx="7802" cy="803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BAB40A8-A4C2-F809-7392-797D172D48E6}"/>
              </a:ext>
            </a:extLst>
          </p:cNvPr>
          <p:cNvSpPr txBox="1"/>
          <p:nvPr/>
        </p:nvSpPr>
        <p:spPr>
          <a:xfrm>
            <a:off x="1019719" y="4090152"/>
            <a:ext cx="4351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Aussagekraft:</a:t>
            </a:r>
            <a:endParaRPr lang="de-DE" dirty="0"/>
          </a:p>
          <a:p>
            <a:r>
              <a:rPr lang="de-DE" dirty="0"/>
              <a:t>Kann der Chatbot alle Fakten der Musterantwort (basierend auf Quellen) wiedergeben?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0B7F78-CA53-4FBB-3CE4-B28031A80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89526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A367E-8788-F0D5-1601-2185D8D5A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F9CA2-84F5-CE3A-4C19-58F585E5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4FF585E-6929-8502-4536-CF2E8141CF72}"/>
              </a:ext>
            </a:extLst>
          </p:cNvPr>
          <p:cNvSpPr txBox="1"/>
          <p:nvPr/>
        </p:nvSpPr>
        <p:spPr>
          <a:xfrm>
            <a:off x="1011917" y="1951672"/>
            <a:ext cx="4351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Context</a:t>
            </a:r>
            <a:r>
              <a:rPr lang="de-DE" b="1" dirty="0"/>
              <a:t> Recall</a:t>
            </a:r>
            <a:endParaRPr lang="de-DE" dirty="0"/>
          </a:p>
          <a:p>
            <a:r>
              <a:rPr lang="de-DE" dirty="0"/>
              <a:t>Wie viele Fakten der Musterantwort sind durch Dokumente im </a:t>
            </a:r>
            <a:r>
              <a:rPr lang="de-DE" dirty="0" err="1"/>
              <a:t>Context</a:t>
            </a:r>
            <a:r>
              <a:rPr lang="de-DE" dirty="0"/>
              <a:t> belegt</a:t>
            </a:r>
          </a:p>
          <a:p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1CCA804-829D-FCC6-2F4B-720518583E76}"/>
              </a:ext>
            </a:extLst>
          </p:cNvPr>
          <p:cNvSpPr txBox="1"/>
          <p:nvPr/>
        </p:nvSpPr>
        <p:spPr>
          <a:xfrm>
            <a:off x="7058145" y="1951672"/>
            <a:ext cx="3851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Context</a:t>
            </a:r>
            <a:r>
              <a:rPr lang="de-DE" b="1" dirty="0"/>
              <a:t> Precision</a:t>
            </a:r>
            <a:endParaRPr lang="de-DE" dirty="0"/>
          </a:p>
          <a:p>
            <a:r>
              <a:rPr lang="de-DE" dirty="0"/>
              <a:t>Wie viele der Dokumente sind für die Frage relevant?</a:t>
            </a:r>
          </a:p>
          <a:p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44A7844-9F20-8A4A-4D8E-3C5782F90EF8}"/>
              </a:ext>
            </a:extLst>
          </p:cNvPr>
          <p:cNvCxnSpPr>
            <a:cxnSpLocks/>
          </p:cNvCxnSpPr>
          <p:nvPr/>
        </p:nvCxnSpPr>
        <p:spPr>
          <a:xfrm>
            <a:off x="3187885" y="3152001"/>
            <a:ext cx="7802" cy="803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C20EA7A-7143-83F7-6CDC-716D26992713}"/>
              </a:ext>
            </a:extLst>
          </p:cNvPr>
          <p:cNvCxnSpPr/>
          <p:nvPr/>
        </p:nvCxnSpPr>
        <p:spPr>
          <a:xfrm>
            <a:off x="8996315" y="3152001"/>
            <a:ext cx="7802" cy="803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C04F8FD-2CC2-1940-CD18-93066C29FD78}"/>
              </a:ext>
            </a:extLst>
          </p:cNvPr>
          <p:cNvSpPr txBox="1"/>
          <p:nvPr/>
        </p:nvSpPr>
        <p:spPr>
          <a:xfrm>
            <a:off x="1019719" y="4090152"/>
            <a:ext cx="4351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Aussagekraft:</a:t>
            </a:r>
            <a:endParaRPr lang="de-DE" dirty="0"/>
          </a:p>
          <a:p>
            <a:r>
              <a:rPr lang="de-DE" dirty="0"/>
              <a:t>Kann der Chatbot alle Fakten der Musterantwort (basierend auf Quellen) wiedergeben?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60E978-95FD-CF80-B721-5A73FC7E8E32}"/>
              </a:ext>
            </a:extLst>
          </p:cNvPr>
          <p:cNvSpPr txBox="1"/>
          <p:nvPr/>
        </p:nvSpPr>
        <p:spPr>
          <a:xfrm>
            <a:off x="6828149" y="4090152"/>
            <a:ext cx="4351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/>
              <a:t>Aussagekraft:</a:t>
            </a:r>
            <a:endParaRPr lang="de-DE" dirty="0"/>
          </a:p>
          <a:p>
            <a:r>
              <a:rPr lang="de-DE" dirty="0"/>
              <a:t>Sind nur relevante Dokumente im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067A885-79B1-1869-C54A-C9754E492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85989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58BFC-59A2-3C6F-EF80-B1ADEA136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A21BCC-EFB5-96DC-E4BA-45C40D282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Context</a:t>
            </a:r>
            <a:r>
              <a:rPr lang="de-DE" dirty="0"/>
              <a:t> Metriken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41C738-55C0-7456-DFD4-75B966AD7DEC}"/>
              </a:ext>
            </a:extLst>
          </p:cNvPr>
          <p:cNvSpPr txBox="1"/>
          <p:nvPr/>
        </p:nvSpPr>
        <p:spPr>
          <a:xfrm>
            <a:off x="1292080" y="1503750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DC7899-D8D4-B4C6-0B53-825E353BC82E}"/>
              </a:ext>
            </a:extLst>
          </p:cNvPr>
          <p:cNvSpPr txBox="1"/>
          <p:nvPr/>
        </p:nvSpPr>
        <p:spPr>
          <a:xfrm>
            <a:off x="296133" y="1935167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028028C-CA54-7F86-9031-D81086D9C874}"/>
              </a:ext>
            </a:extLst>
          </p:cNvPr>
          <p:cNvSpPr/>
          <p:nvPr/>
        </p:nvSpPr>
        <p:spPr>
          <a:xfrm>
            <a:off x="8243033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2563A57-D204-BF3A-CC5D-3FDCD43796E8}"/>
              </a:ext>
            </a:extLst>
          </p:cNvPr>
          <p:cNvSpPr/>
          <p:nvPr/>
        </p:nvSpPr>
        <p:spPr>
          <a:xfrm>
            <a:off x="9163090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F3F6B3A-D930-2E9B-6001-8A4DA34EE7DD}"/>
              </a:ext>
            </a:extLst>
          </p:cNvPr>
          <p:cNvSpPr/>
          <p:nvPr/>
        </p:nvSpPr>
        <p:spPr>
          <a:xfrm>
            <a:off x="10055651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FD67401-4207-A437-08B4-09526E5FF1A3}"/>
              </a:ext>
            </a:extLst>
          </p:cNvPr>
          <p:cNvSpPr txBox="1"/>
          <p:nvPr/>
        </p:nvSpPr>
        <p:spPr>
          <a:xfrm>
            <a:off x="8677471" y="1380827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Context</a:t>
            </a:r>
            <a:r>
              <a:rPr lang="de-DE" b="1" dirty="0"/>
              <a:t> Dokumente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36C4650-2AAF-E910-C3C3-3810B2FA47CF}"/>
              </a:ext>
            </a:extLst>
          </p:cNvPr>
          <p:cNvSpPr/>
          <p:nvPr/>
        </p:nvSpPr>
        <p:spPr>
          <a:xfrm>
            <a:off x="10899920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4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FA21EF-204C-3C65-EBA9-73991FCE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00696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BE949-9C5D-776D-8739-70AEF4B6A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EA0C32-CF14-152F-0B37-09FC1DF7A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Context</a:t>
            </a:r>
            <a:r>
              <a:rPr lang="de-DE" dirty="0"/>
              <a:t> Metriken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7FCD5E0-B219-0263-663A-E3E248E99F12}"/>
              </a:ext>
            </a:extLst>
          </p:cNvPr>
          <p:cNvSpPr txBox="1"/>
          <p:nvPr/>
        </p:nvSpPr>
        <p:spPr>
          <a:xfrm>
            <a:off x="1292080" y="1503750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1AB1350-F58C-332F-B237-564FD7B42E21}"/>
              </a:ext>
            </a:extLst>
          </p:cNvPr>
          <p:cNvSpPr txBox="1"/>
          <p:nvPr/>
        </p:nvSpPr>
        <p:spPr>
          <a:xfrm>
            <a:off x="296133" y="1935167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D5884DE-769C-617E-ECE5-3085C0798DC7}"/>
              </a:ext>
            </a:extLst>
          </p:cNvPr>
          <p:cNvSpPr/>
          <p:nvPr/>
        </p:nvSpPr>
        <p:spPr>
          <a:xfrm>
            <a:off x="8243033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6069D16-51D4-E2B2-D2DA-DE168218FE69}"/>
              </a:ext>
            </a:extLst>
          </p:cNvPr>
          <p:cNvSpPr/>
          <p:nvPr/>
        </p:nvSpPr>
        <p:spPr>
          <a:xfrm>
            <a:off x="9163090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BF41904-7320-EFD2-B735-1422741EFABF}"/>
              </a:ext>
            </a:extLst>
          </p:cNvPr>
          <p:cNvSpPr/>
          <p:nvPr/>
        </p:nvSpPr>
        <p:spPr>
          <a:xfrm>
            <a:off x="10055651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7C502DF-D9C3-BFF5-C560-41F143EA35BE}"/>
              </a:ext>
            </a:extLst>
          </p:cNvPr>
          <p:cNvSpPr txBox="1"/>
          <p:nvPr/>
        </p:nvSpPr>
        <p:spPr>
          <a:xfrm>
            <a:off x="8677471" y="1380827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Context</a:t>
            </a:r>
            <a:r>
              <a:rPr lang="de-DE" b="1" dirty="0"/>
              <a:t> Dokumente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16404B9-F83A-38E5-5D95-C3D5E63D73E8}"/>
              </a:ext>
            </a:extLst>
          </p:cNvPr>
          <p:cNvCxnSpPr>
            <a:cxnSpLocks/>
          </p:cNvCxnSpPr>
          <p:nvPr/>
        </p:nvCxnSpPr>
        <p:spPr>
          <a:xfrm>
            <a:off x="4236060" y="2839101"/>
            <a:ext cx="72000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7AD1D62-E036-9049-1821-66392058232D}"/>
              </a:ext>
            </a:extLst>
          </p:cNvPr>
          <p:cNvCxnSpPr>
            <a:cxnSpLocks/>
          </p:cNvCxnSpPr>
          <p:nvPr/>
        </p:nvCxnSpPr>
        <p:spPr>
          <a:xfrm flipH="1">
            <a:off x="7248534" y="2780697"/>
            <a:ext cx="72000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FABAEFCA-A67F-C553-1119-9D1231C24D6C}"/>
              </a:ext>
            </a:extLst>
          </p:cNvPr>
          <p:cNvSpPr/>
          <p:nvPr/>
        </p:nvSpPr>
        <p:spPr>
          <a:xfrm>
            <a:off x="10899920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4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8D8FE3-798C-A016-61D5-F874F00151CF}"/>
              </a:ext>
            </a:extLst>
          </p:cNvPr>
          <p:cNvSpPr txBox="1"/>
          <p:nvPr/>
        </p:nvSpPr>
        <p:spPr>
          <a:xfrm>
            <a:off x="4161081" y="3199101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Fakt 1 NICHT belegt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19E204-61F7-91C5-B736-840A24787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64668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1919F-8E55-7152-1032-2FAFF746E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6283F-3EF7-839E-5CD8-7D9685A3C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Context</a:t>
            </a:r>
            <a:r>
              <a:rPr lang="de-DE" dirty="0"/>
              <a:t> Metriken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46C5CF-5260-0031-DD40-2907E7BE8D8E}"/>
              </a:ext>
            </a:extLst>
          </p:cNvPr>
          <p:cNvSpPr txBox="1"/>
          <p:nvPr/>
        </p:nvSpPr>
        <p:spPr>
          <a:xfrm>
            <a:off x="1292080" y="1503750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727511D-D063-26AF-E714-AA3623196BC2}"/>
              </a:ext>
            </a:extLst>
          </p:cNvPr>
          <p:cNvSpPr/>
          <p:nvPr/>
        </p:nvSpPr>
        <p:spPr>
          <a:xfrm>
            <a:off x="8243033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440E6B1-91B0-A849-96CA-4145AFCB2A6B}"/>
              </a:ext>
            </a:extLst>
          </p:cNvPr>
          <p:cNvSpPr/>
          <p:nvPr/>
        </p:nvSpPr>
        <p:spPr>
          <a:xfrm>
            <a:off x="9163090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52A5A45-4AE6-EDE1-DA75-EDDBAC274820}"/>
              </a:ext>
            </a:extLst>
          </p:cNvPr>
          <p:cNvSpPr/>
          <p:nvPr/>
        </p:nvSpPr>
        <p:spPr>
          <a:xfrm>
            <a:off x="10055651" y="1873082"/>
            <a:ext cx="720000" cy="9360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00B050"/>
                </a:solidFill>
              </a:rPr>
              <a:t>Dokument 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29EE6BC-9D1B-85CA-2832-9BC97FEBDDAA}"/>
              </a:ext>
            </a:extLst>
          </p:cNvPr>
          <p:cNvSpPr txBox="1"/>
          <p:nvPr/>
        </p:nvSpPr>
        <p:spPr>
          <a:xfrm>
            <a:off x="8677471" y="1380827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Context</a:t>
            </a:r>
            <a:r>
              <a:rPr lang="de-DE" b="1" dirty="0"/>
              <a:t> Dokumente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139A2C1-D87A-C7A4-9CE9-7C8CA9EEC477}"/>
              </a:ext>
            </a:extLst>
          </p:cNvPr>
          <p:cNvCxnSpPr>
            <a:cxnSpLocks/>
          </p:cNvCxnSpPr>
          <p:nvPr/>
        </p:nvCxnSpPr>
        <p:spPr>
          <a:xfrm>
            <a:off x="4236060" y="2839101"/>
            <a:ext cx="72000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DDBE9C2-5765-AD98-91C9-F3C446DEDA69}"/>
              </a:ext>
            </a:extLst>
          </p:cNvPr>
          <p:cNvCxnSpPr>
            <a:cxnSpLocks/>
          </p:cNvCxnSpPr>
          <p:nvPr/>
        </p:nvCxnSpPr>
        <p:spPr>
          <a:xfrm flipH="1">
            <a:off x="7248534" y="2780697"/>
            <a:ext cx="72000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5ED43251-CC3C-CEBC-1EF3-BD7C8DFFA439}"/>
              </a:ext>
            </a:extLst>
          </p:cNvPr>
          <p:cNvSpPr/>
          <p:nvPr/>
        </p:nvSpPr>
        <p:spPr>
          <a:xfrm>
            <a:off x="10899920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4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5D104B-3937-8140-137E-6006418DD8A9}"/>
              </a:ext>
            </a:extLst>
          </p:cNvPr>
          <p:cNvSpPr txBox="1"/>
          <p:nvPr/>
        </p:nvSpPr>
        <p:spPr>
          <a:xfrm>
            <a:off x="296133" y="1935167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22757F4-1AAC-B90B-D67E-2EE7C373F0FF}"/>
              </a:ext>
            </a:extLst>
          </p:cNvPr>
          <p:cNvSpPr txBox="1"/>
          <p:nvPr/>
        </p:nvSpPr>
        <p:spPr>
          <a:xfrm>
            <a:off x="4161081" y="3199101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Fakt 1 NICHT belegt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Fakt 2 belegt durch </a:t>
            </a:r>
            <a:r>
              <a:rPr lang="de-DE" dirty="0" err="1">
                <a:solidFill>
                  <a:srgbClr val="00B050"/>
                </a:solidFill>
              </a:rPr>
              <a:t>Dok</a:t>
            </a:r>
            <a:r>
              <a:rPr lang="de-DE" dirty="0">
                <a:solidFill>
                  <a:srgbClr val="00B050"/>
                </a:solidFill>
              </a:rPr>
              <a:t> 3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F12913-5403-2D61-961F-23AC68D7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544214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74ED1-B159-1AB7-C0B2-9FCDF6EC3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7E8E9A-7DD6-1BAA-97CB-221CDF31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Context</a:t>
            </a:r>
            <a:r>
              <a:rPr lang="de-DE" dirty="0"/>
              <a:t> Metriken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B06171-33B7-9302-013E-98933C7E01EA}"/>
              </a:ext>
            </a:extLst>
          </p:cNvPr>
          <p:cNvSpPr txBox="1"/>
          <p:nvPr/>
        </p:nvSpPr>
        <p:spPr>
          <a:xfrm>
            <a:off x="1292080" y="1503750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41FDCF8-7356-93CB-F726-0BC5FBCC7B25}"/>
              </a:ext>
            </a:extLst>
          </p:cNvPr>
          <p:cNvSpPr/>
          <p:nvPr/>
        </p:nvSpPr>
        <p:spPr>
          <a:xfrm>
            <a:off x="8243033" y="1873082"/>
            <a:ext cx="720000" cy="9360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00B050"/>
                </a:solidFill>
              </a:rPr>
              <a:t>Dokument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C8DF5E-4D06-CD6B-C02A-50B7C4523558}"/>
              </a:ext>
            </a:extLst>
          </p:cNvPr>
          <p:cNvSpPr/>
          <p:nvPr/>
        </p:nvSpPr>
        <p:spPr>
          <a:xfrm>
            <a:off x="9163090" y="1873082"/>
            <a:ext cx="720000" cy="9360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00B050"/>
                </a:solidFill>
              </a:rPr>
              <a:t>Dokument 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3B71DF3-A190-B0DD-D1D5-A13E7CC59D9C}"/>
              </a:ext>
            </a:extLst>
          </p:cNvPr>
          <p:cNvSpPr/>
          <p:nvPr/>
        </p:nvSpPr>
        <p:spPr>
          <a:xfrm>
            <a:off x="10055651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BAEBEE5-DCA3-288F-F04C-A0A7DD07F12F}"/>
              </a:ext>
            </a:extLst>
          </p:cNvPr>
          <p:cNvSpPr txBox="1"/>
          <p:nvPr/>
        </p:nvSpPr>
        <p:spPr>
          <a:xfrm>
            <a:off x="8677471" y="1380827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Context</a:t>
            </a:r>
            <a:r>
              <a:rPr lang="de-DE" b="1" dirty="0"/>
              <a:t> Dokumente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A08A01E-A233-E5E7-ED1E-CBD061157A5A}"/>
              </a:ext>
            </a:extLst>
          </p:cNvPr>
          <p:cNvCxnSpPr>
            <a:cxnSpLocks/>
          </p:cNvCxnSpPr>
          <p:nvPr/>
        </p:nvCxnSpPr>
        <p:spPr>
          <a:xfrm>
            <a:off x="4236060" y="2839101"/>
            <a:ext cx="72000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3FB0493-6C70-040F-050A-4C46F7B4CE0F}"/>
              </a:ext>
            </a:extLst>
          </p:cNvPr>
          <p:cNvCxnSpPr>
            <a:cxnSpLocks/>
          </p:cNvCxnSpPr>
          <p:nvPr/>
        </p:nvCxnSpPr>
        <p:spPr>
          <a:xfrm flipH="1">
            <a:off x="7248534" y="2780697"/>
            <a:ext cx="72000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9E1A6FD3-8A6B-91B6-386A-C579C1A3BC7A}"/>
              </a:ext>
            </a:extLst>
          </p:cNvPr>
          <p:cNvSpPr txBox="1"/>
          <p:nvPr/>
        </p:nvSpPr>
        <p:spPr>
          <a:xfrm>
            <a:off x="4161081" y="3199101"/>
            <a:ext cx="4334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Fakt 1 NICHT belegt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Fakt 2 belegt durch </a:t>
            </a:r>
            <a:r>
              <a:rPr lang="de-DE" dirty="0" err="1"/>
              <a:t>Dok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Fakt 3 belegt durch </a:t>
            </a:r>
            <a:r>
              <a:rPr lang="de-DE" dirty="0" err="1">
                <a:solidFill>
                  <a:srgbClr val="00B050"/>
                </a:solidFill>
              </a:rPr>
              <a:t>Dok</a:t>
            </a:r>
            <a:r>
              <a:rPr lang="de-DE" dirty="0">
                <a:solidFill>
                  <a:srgbClr val="00B050"/>
                </a:solidFill>
              </a:rPr>
              <a:t> 1 und </a:t>
            </a:r>
            <a:r>
              <a:rPr lang="de-DE" dirty="0" err="1">
                <a:solidFill>
                  <a:srgbClr val="00B050"/>
                </a:solidFill>
              </a:rPr>
              <a:t>Dok</a:t>
            </a:r>
            <a:r>
              <a:rPr lang="de-DE" dirty="0">
                <a:solidFill>
                  <a:srgbClr val="00B050"/>
                </a:solidFill>
              </a:rPr>
              <a:t> 2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8BE428A-EC2C-9B3A-1CF4-604C89309D81}"/>
              </a:ext>
            </a:extLst>
          </p:cNvPr>
          <p:cNvSpPr/>
          <p:nvPr/>
        </p:nvSpPr>
        <p:spPr>
          <a:xfrm>
            <a:off x="10899920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4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FD26709-5C44-7561-4057-31F0AF91D102}"/>
              </a:ext>
            </a:extLst>
          </p:cNvPr>
          <p:cNvSpPr txBox="1"/>
          <p:nvPr/>
        </p:nvSpPr>
        <p:spPr>
          <a:xfrm>
            <a:off x="296133" y="1935167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Vertrag kann monatlich </a:t>
            </a:r>
          </a:p>
          <a:p>
            <a:r>
              <a:rPr lang="de-DE" dirty="0">
                <a:solidFill>
                  <a:srgbClr val="00B050"/>
                </a:solidFill>
              </a:rPr>
              <a:t>     gekündigt werden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27BD7-E4F9-9236-1016-107F14512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648768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4A8E5-7AF8-F38E-CE6A-B4CDD64F5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D25AA4-C507-6BA4-13F5-B269CDDC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Context</a:t>
            </a:r>
            <a:r>
              <a:rPr lang="de-DE" dirty="0"/>
              <a:t> Metriken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116EDE-FC36-F254-9B70-88704DBEF165}"/>
              </a:ext>
            </a:extLst>
          </p:cNvPr>
          <p:cNvSpPr txBox="1"/>
          <p:nvPr/>
        </p:nvSpPr>
        <p:spPr>
          <a:xfrm>
            <a:off x="1292080" y="1503750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824D70-D827-210E-F57E-5AD6A27D8736}"/>
              </a:ext>
            </a:extLst>
          </p:cNvPr>
          <p:cNvSpPr/>
          <p:nvPr/>
        </p:nvSpPr>
        <p:spPr>
          <a:xfrm>
            <a:off x="8243033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21276AD-A8BA-1863-56C5-9F9B0FC9F82B}"/>
              </a:ext>
            </a:extLst>
          </p:cNvPr>
          <p:cNvSpPr/>
          <p:nvPr/>
        </p:nvSpPr>
        <p:spPr>
          <a:xfrm>
            <a:off x="9163090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DB6D01-6ADF-199C-50CC-B71B6C8BF5D7}"/>
              </a:ext>
            </a:extLst>
          </p:cNvPr>
          <p:cNvSpPr/>
          <p:nvPr/>
        </p:nvSpPr>
        <p:spPr>
          <a:xfrm>
            <a:off x="10055651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3F1B6A8-B29C-E78A-EED3-711FC0A68752}"/>
              </a:ext>
            </a:extLst>
          </p:cNvPr>
          <p:cNvSpPr txBox="1"/>
          <p:nvPr/>
        </p:nvSpPr>
        <p:spPr>
          <a:xfrm>
            <a:off x="8677471" y="1380827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Context</a:t>
            </a:r>
            <a:r>
              <a:rPr lang="de-DE" b="1" dirty="0"/>
              <a:t> Dokumente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FB1279D-A832-AA48-C780-89A923E2275A}"/>
              </a:ext>
            </a:extLst>
          </p:cNvPr>
          <p:cNvCxnSpPr>
            <a:cxnSpLocks/>
          </p:cNvCxnSpPr>
          <p:nvPr/>
        </p:nvCxnSpPr>
        <p:spPr>
          <a:xfrm>
            <a:off x="4236060" y="2839101"/>
            <a:ext cx="72000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06E7684-D4ED-F4D3-67BA-FE6D5248656B}"/>
              </a:ext>
            </a:extLst>
          </p:cNvPr>
          <p:cNvCxnSpPr>
            <a:cxnSpLocks/>
          </p:cNvCxnSpPr>
          <p:nvPr/>
        </p:nvCxnSpPr>
        <p:spPr>
          <a:xfrm flipH="1">
            <a:off x="7248534" y="2780697"/>
            <a:ext cx="72000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CB840157-3A38-C2EB-2752-063FB0AEAD55}"/>
              </a:ext>
            </a:extLst>
          </p:cNvPr>
          <p:cNvSpPr txBox="1"/>
          <p:nvPr/>
        </p:nvSpPr>
        <p:spPr>
          <a:xfrm>
            <a:off x="725505" y="5032231"/>
            <a:ext cx="4419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/>
              <a:t>Context</a:t>
            </a:r>
            <a:r>
              <a:rPr lang="de-DE" b="1" dirty="0"/>
              <a:t> Recall</a:t>
            </a:r>
            <a:r>
              <a:rPr lang="de-DE" dirty="0"/>
              <a:t> = </a:t>
            </a:r>
          </a:p>
          <a:p>
            <a:r>
              <a:rPr lang="de-DE" dirty="0">
                <a:solidFill>
                  <a:srgbClr val="00B050"/>
                </a:solidFill>
              </a:rPr>
              <a:t>2</a:t>
            </a:r>
            <a:r>
              <a:rPr lang="de-DE" dirty="0"/>
              <a:t> Fakten belegt / </a:t>
            </a:r>
            <a:r>
              <a:rPr lang="de-DE" dirty="0">
                <a:solidFill>
                  <a:srgbClr val="FF0000"/>
                </a:solidFill>
              </a:rPr>
              <a:t>3</a:t>
            </a:r>
            <a:r>
              <a:rPr lang="de-DE" dirty="0"/>
              <a:t> Fakten insgesamt = </a:t>
            </a:r>
          </a:p>
          <a:p>
            <a:r>
              <a:rPr lang="de-DE" dirty="0"/>
              <a:t>2/3 = 66,6% 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0DECA4A5-4620-D11A-B52A-CBEBE4953336}"/>
              </a:ext>
            </a:extLst>
          </p:cNvPr>
          <p:cNvSpPr/>
          <p:nvPr/>
        </p:nvSpPr>
        <p:spPr>
          <a:xfrm>
            <a:off x="10899920" y="1873082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4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27E22B6-3418-784F-B6C8-69293D6B1CDA}"/>
              </a:ext>
            </a:extLst>
          </p:cNvPr>
          <p:cNvCxnSpPr>
            <a:cxnSpLocks/>
          </p:cNvCxnSpPr>
          <p:nvPr/>
        </p:nvCxnSpPr>
        <p:spPr>
          <a:xfrm flipH="1">
            <a:off x="3434377" y="4258919"/>
            <a:ext cx="2160000" cy="576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5E8B17B0-68BE-99F4-2B90-161E82EEBFBF}"/>
              </a:ext>
            </a:extLst>
          </p:cNvPr>
          <p:cNvSpPr txBox="1"/>
          <p:nvPr/>
        </p:nvSpPr>
        <p:spPr>
          <a:xfrm>
            <a:off x="296133" y="1935167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Vertrag kann monatlich </a:t>
            </a:r>
          </a:p>
          <a:p>
            <a:r>
              <a:rPr lang="de-DE" dirty="0">
                <a:solidFill>
                  <a:srgbClr val="00B050"/>
                </a:solidFill>
              </a:rPr>
              <a:t>     gekündigt werden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184632-B981-0FA6-2550-43E9EB51600B}"/>
              </a:ext>
            </a:extLst>
          </p:cNvPr>
          <p:cNvSpPr txBox="1"/>
          <p:nvPr/>
        </p:nvSpPr>
        <p:spPr>
          <a:xfrm>
            <a:off x="4161081" y="3199101"/>
            <a:ext cx="4334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Fakt 1 NICHT belegt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Fakt 2 belegt durch </a:t>
            </a:r>
            <a:r>
              <a:rPr lang="de-DE" dirty="0" err="1"/>
              <a:t>Dok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Fakt 3 belegt durch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Dok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1 und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Dok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2A40C4-1B96-37C5-BBDF-6E050B66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248146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1BACA-B876-85F2-582F-F4AC1BB17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317D2B-32F5-BE6B-759E-94285093B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Context</a:t>
            </a:r>
            <a:r>
              <a:rPr lang="de-DE" dirty="0"/>
              <a:t> Metriken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1117290-556D-D2E2-C4B4-ACEB285F57F9}"/>
              </a:ext>
            </a:extLst>
          </p:cNvPr>
          <p:cNvSpPr txBox="1"/>
          <p:nvPr/>
        </p:nvSpPr>
        <p:spPr>
          <a:xfrm>
            <a:off x="1292080" y="1503750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554DC04-3523-6E71-297C-8EF8B8DA7CAB}"/>
              </a:ext>
            </a:extLst>
          </p:cNvPr>
          <p:cNvSpPr/>
          <p:nvPr/>
        </p:nvSpPr>
        <p:spPr>
          <a:xfrm>
            <a:off x="8243033" y="1873082"/>
            <a:ext cx="720000" cy="9360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00B050"/>
                </a:solidFill>
              </a:rPr>
              <a:t>Dokument 1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531659B-EF98-EBD9-6F1C-599FB138574A}"/>
              </a:ext>
            </a:extLst>
          </p:cNvPr>
          <p:cNvSpPr/>
          <p:nvPr/>
        </p:nvSpPr>
        <p:spPr>
          <a:xfrm>
            <a:off x="9163090" y="1873082"/>
            <a:ext cx="720000" cy="9360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00B050"/>
                </a:solidFill>
              </a:rPr>
              <a:t>Dokument 2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8E15D69-A312-81DB-DF11-F1EFE748F4EB}"/>
              </a:ext>
            </a:extLst>
          </p:cNvPr>
          <p:cNvSpPr/>
          <p:nvPr/>
        </p:nvSpPr>
        <p:spPr>
          <a:xfrm>
            <a:off x="10055651" y="1873082"/>
            <a:ext cx="720000" cy="9360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00B050"/>
                </a:solidFill>
              </a:rPr>
              <a:t>Dokument 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1716600-7434-2375-1241-55755C400EB5}"/>
              </a:ext>
            </a:extLst>
          </p:cNvPr>
          <p:cNvSpPr txBox="1"/>
          <p:nvPr/>
        </p:nvSpPr>
        <p:spPr>
          <a:xfrm>
            <a:off x="8677471" y="1380827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Context</a:t>
            </a:r>
            <a:r>
              <a:rPr lang="de-DE" b="1" dirty="0"/>
              <a:t> Dokumente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77DEB02-2104-BFE2-A58D-B665653FB0ED}"/>
              </a:ext>
            </a:extLst>
          </p:cNvPr>
          <p:cNvCxnSpPr>
            <a:cxnSpLocks/>
          </p:cNvCxnSpPr>
          <p:nvPr/>
        </p:nvCxnSpPr>
        <p:spPr>
          <a:xfrm>
            <a:off x="4236060" y="2839101"/>
            <a:ext cx="72000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96F6EE7-EFE7-3161-691B-854EEADEE581}"/>
              </a:ext>
            </a:extLst>
          </p:cNvPr>
          <p:cNvCxnSpPr>
            <a:cxnSpLocks/>
          </p:cNvCxnSpPr>
          <p:nvPr/>
        </p:nvCxnSpPr>
        <p:spPr>
          <a:xfrm flipH="1">
            <a:off x="7248534" y="2780697"/>
            <a:ext cx="720000" cy="36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D950C082-0509-0543-7180-A691CE9AEA52}"/>
              </a:ext>
            </a:extLst>
          </p:cNvPr>
          <p:cNvSpPr txBox="1"/>
          <p:nvPr/>
        </p:nvSpPr>
        <p:spPr>
          <a:xfrm>
            <a:off x="725505" y="5032231"/>
            <a:ext cx="44198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/>
              <a:t>Context</a:t>
            </a:r>
            <a:r>
              <a:rPr lang="de-DE" b="1" dirty="0"/>
              <a:t> Recall</a:t>
            </a:r>
            <a:r>
              <a:rPr lang="de-DE" dirty="0"/>
              <a:t> = </a:t>
            </a:r>
          </a:p>
          <a:p>
            <a:r>
              <a:rPr lang="de-DE" dirty="0"/>
              <a:t>2 Fakten belegt / 3 Fakten insgesamt = </a:t>
            </a:r>
          </a:p>
          <a:p>
            <a:r>
              <a:rPr lang="de-DE" dirty="0"/>
              <a:t>2/3 = 66,6%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F724F91-78A6-2211-10E8-0CF8C260324A}"/>
              </a:ext>
            </a:extLst>
          </p:cNvPr>
          <p:cNvSpPr txBox="1"/>
          <p:nvPr/>
        </p:nvSpPr>
        <p:spPr>
          <a:xfrm>
            <a:off x="6328820" y="4971407"/>
            <a:ext cx="56685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err="1"/>
              <a:t>Context</a:t>
            </a:r>
            <a:r>
              <a:rPr lang="de-DE" b="1" dirty="0"/>
              <a:t> Precision</a:t>
            </a:r>
            <a:r>
              <a:rPr lang="de-DE" dirty="0"/>
              <a:t> = </a:t>
            </a:r>
          </a:p>
          <a:p>
            <a:r>
              <a:rPr lang="de-DE" dirty="0">
                <a:solidFill>
                  <a:srgbClr val="00B050"/>
                </a:solidFill>
              </a:rPr>
              <a:t>3 </a:t>
            </a:r>
            <a:r>
              <a:rPr lang="de-DE" dirty="0"/>
              <a:t>genutzte Dokumente / </a:t>
            </a:r>
            <a:r>
              <a:rPr lang="de-DE" dirty="0">
                <a:solidFill>
                  <a:srgbClr val="FF0000"/>
                </a:solidFill>
              </a:rPr>
              <a:t>4</a:t>
            </a:r>
            <a:r>
              <a:rPr lang="de-DE" dirty="0"/>
              <a:t> Dokumente insgesamt = </a:t>
            </a:r>
          </a:p>
          <a:p>
            <a:r>
              <a:rPr lang="de-DE" dirty="0"/>
              <a:t>3/4 = 75% 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76FCF3D-3B7B-AE6A-57A4-6D7D749540B0}"/>
              </a:ext>
            </a:extLst>
          </p:cNvPr>
          <p:cNvSpPr/>
          <p:nvPr/>
        </p:nvSpPr>
        <p:spPr>
          <a:xfrm>
            <a:off x="10899920" y="1873082"/>
            <a:ext cx="720000" cy="9360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FF0000"/>
                </a:solidFill>
              </a:rPr>
              <a:t>Dokument 4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2FA28FA7-E3A2-E960-5C55-86CFE8240A23}"/>
              </a:ext>
            </a:extLst>
          </p:cNvPr>
          <p:cNvCxnSpPr>
            <a:cxnSpLocks/>
          </p:cNvCxnSpPr>
          <p:nvPr/>
        </p:nvCxnSpPr>
        <p:spPr>
          <a:xfrm flipH="1">
            <a:off x="3434377" y="4258919"/>
            <a:ext cx="2160000" cy="576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EAD8B08-99E1-932F-B7BA-C2AD307085A4}"/>
              </a:ext>
            </a:extLst>
          </p:cNvPr>
          <p:cNvCxnSpPr>
            <a:cxnSpLocks/>
          </p:cNvCxnSpPr>
          <p:nvPr/>
        </p:nvCxnSpPr>
        <p:spPr>
          <a:xfrm>
            <a:off x="6400710" y="4258919"/>
            <a:ext cx="2160000" cy="576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4C4321DA-D7DC-8982-669B-83E11A2F86AA}"/>
              </a:ext>
            </a:extLst>
          </p:cNvPr>
          <p:cNvSpPr txBox="1"/>
          <p:nvPr/>
        </p:nvSpPr>
        <p:spPr>
          <a:xfrm>
            <a:off x="296133" y="1935167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6FB602-B579-09B4-D38B-D1B120517259}"/>
              </a:ext>
            </a:extLst>
          </p:cNvPr>
          <p:cNvSpPr txBox="1"/>
          <p:nvPr/>
        </p:nvSpPr>
        <p:spPr>
          <a:xfrm>
            <a:off x="4161081" y="3199101"/>
            <a:ext cx="4334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Fakt 1 NICHT belegt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Fakt 2 belegt durch </a:t>
            </a:r>
            <a:r>
              <a:rPr lang="de-DE" dirty="0" err="1"/>
              <a:t>Dok</a:t>
            </a:r>
            <a:r>
              <a:rPr lang="de-DE" dirty="0"/>
              <a:t>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Fakt 3 belegt durch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Dok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1 und </a:t>
            </a:r>
            <a:r>
              <a:rPr lang="de-DE" dirty="0" err="1">
                <a:solidFill>
                  <a:schemeClr val="tx1">
                    <a:lumMod val="50000"/>
                  </a:schemeClr>
                </a:solidFill>
              </a:rPr>
              <a:t>Dok</a:t>
            </a:r>
            <a:r>
              <a:rPr lang="de-DE" dirty="0">
                <a:solidFill>
                  <a:schemeClr val="tx1">
                    <a:lumMod val="50000"/>
                  </a:schemeClr>
                </a:solidFill>
              </a:rPr>
              <a:t> 2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463D2D0-F227-DEE7-EFB0-A3C28A339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7647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1A585-4AFC-B167-3026-4598F1EEB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B24FDF-8F07-33E3-C17A-7AB21C6D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RAG-Anwendungen?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CEF147D-6B6B-A9A2-A090-2216C8E5D099}"/>
              </a:ext>
            </a:extLst>
          </p:cNvPr>
          <p:cNvSpPr txBox="1"/>
          <p:nvPr/>
        </p:nvSpPr>
        <p:spPr>
          <a:xfrm>
            <a:off x="2754599" y="1641372"/>
            <a:ext cx="6006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</a:t>
            </a:r>
            <a:r>
              <a:rPr lang="de-DE" dirty="0"/>
              <a:t>etrieval-</a:t>
            </a:r>
            <a:r>
              <a:rPr lang="de-DE" b="1" dirty="0" err="1"/>
              <a:t>A</a:t>
            </a:r>
            <a:r>
              <a:rPr lang="de-DE" dirty="0" err="1"/>
              <a:t>ugmented</a:t>
            </a:r>
            <a:r>
              <a:rPr lang="de-DE" dirty="0"/>
              <a:t> 			</a:t>
            </a:r>
            <a:r>
              <a:rPr lang="de-DE" b="1" dirty="0"/>
              <a:t>G</a:t>
            </a:r>
            <a:r>
              <a:rPr lang="de-DE" dirty="0"/>
              <a:t>eneration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CFC1B20-EA4C-B2BE-899B-DD0FA47E5BEF}"/>
              </a:ext>
            </a:extLst>
          </p:cNvPr>
          <p:cNvSpPr txBox="1"/>
          <p:nvPr/>
        </p:nvSpPr>
        <p:spPr>
          <a:xfrm>
            <a:off x="869796" y="2538762"/>
            <a:ext cx="551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Durchsuchung und Nutzung eigener Datenquellen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283BF6-32FE-0F53-045D-610FDE6BAF25}"/>
              </a:ext>
            </a:extLst>
          </p:cNvPr>
          <p:cNvSpPr txBox="1"/>
          <p:nvPr/>
        </p:nvSpPr>
        <p:spPr>
          <a:xfrm>
            <a:off x="6795127" y="2538762"/>
            <a:ext cx="551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Beantwortung einer Anfrage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5F625A6F-4B87-8DC3-263F-994932A18424}"/>
              </a:ext>
            </a:extLst>
          </p:cNvPr>
          <p:cNvCxnSpPr/>
          <p:nvPr/>
        </p:nvCxnSpPr>
        <p:spPr>
          <a:xfrm flipH="1">
            <a:off x="3802566" y="2057400"/>
            <a:ext cx="18000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4CE5EC5-10B9-A891-035A-CD882870B61F}"/>
              </a:ext>
            </a:extLst>
          </p:cNvPr>
          <p:cNvCxnSpPr>
            <a:cxnSpLocks/>
          </p:cNvCxnSpPr>
          <p:nvPr/>
        </p:nvCxnSpPr>
        <p:spPr>
          <a:xfrm>
            <a:off x="8119436" y="2048300"/>
            <a:ext cx="18000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5D16EB8-E4E0-9994-EB17-C88F95D59A62}"/>
              </a:ext>
            </a:extLst>
          </p:cNvPr>
          <p:cNvSpPr/>
          <p:nvPr/>
        </p:nvSpPr>
        <p:spPr>
          <a:xfrm>
            <a:off x="3154730" y="29718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A767198-4026-894F-EE34-48F692B7AD9A}"/>
              </a:ext>
            </a:extLst>
          </p:cNvPr>
          <p:cNvSpPr/>
          <p:nvPr/>
        </p:nvSpPr>
        <p:spPr>
          <a:xfrm>
            <a:off x="3307130" y="31242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72A8B7B-6409-27E2-3D77-A73BC8AA6FA4}"/>
              </a:ext>
            </a:extLst>
          </p:cNvPr>
          <p:cNvSpPr/>
          <p:nvPr/>
        </p:nvSpPr>
        <p:spPr>
          <a:xfrm>
            <a:off x="3459530" y="32766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55C2005C-DDCF-177B-9E6F-40DA8DD8C7FC}"/>
              </a:ext>
            </a:extLst>
          </p:cNvPr>
          <p:cNvSpPr/>
          <p:nvPr/>
        </p:nvSpPr>
        <p:spPr>
          <a:xfrm>
            <a:off x="3611930" y="34290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Internes Wiki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2959106A-5498-14E1-4E7B-4A03100B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71" y="3235779"/>
            <a:ext cx="1170562" cy="117056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26012D0-44C8-82AE-3A28-E630C5077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009-6618-304E-891E-89F9821727B1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699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BFC82-EC05-C22A-46CE-82B7FC67E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03DF3-F132-FC9F-91C0-6F5A397B0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Tipps für die Evaluierung des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222F55-B4D4-88C6-B11C-C0C42CE82C81}"/>
              </a:ext>
            </a:extLst>
          </p:cNvPr>
          <p:cNvSpPr txBox="1"/>
          <p:nvPr/>
        </p:nvSpPr>
        <p:spPr>
          <a:xfrm>
            <a:off x="663228" y="1743959"/>
            <a:ext cx="100739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Tipps: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Context</a:t>
            </a:r>
            <a:r>
              <a:rPr lang="de-DE" dirty="0"/>
              <a:t> Recall ist wichtiger als </a:t>
            </a:r>
            <a:r>
              <a:rPr lang="de-DE" dirty="0" err="1"/>
              <a:t>Context</a:t>
            </a:r>
            <a:r>
              <a:rPr lang="de-DE" dirty="0"/>
              <a:t>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Context</a:t>
            </a:r>
            <a:r>
              <a:rPr lang="de-DE" dirty="0"/>
              <a:t> Recall kann durch Techniken verbessert werden wie: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b="1" dirty="0"/>
              <a:t>DATENQUALITÄT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Hybride Suche (Volltextsuche + </a:t>
            </a:r>
            <a:r>
              <a:rPr lang="de-DE" dirty="0" err="1"/>
              <a:t>Embeddings</a:t>
            </a:r>
            <a:r>
              <a:rPr lang="de-D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Eingabe der Suche: Keyword Search, Query </a:t>
            </a:r>
            <a:r>
              <a:rPr lang="de-DE" dirty="0" err="1"/>
              <a:t>Rewrite</a:t>
            </a:r>
            <a:r>
              <a:rPr lang="de-DE" dirty="0"/>
              <a:t>, …</a:t>
            </a:r>
          </a:p>
          <a:p>
            <a:pPr lvl="1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Context</a:t>
            </a:r>
            <a:r>
              <a:rPr lang="de-DE" dirty="0"/>
              <a:t> Precision kann z.B. zusätzlich durch </a:t>
            </a:r>
            <a:r>
              <a:rPr lang="de-DE" dirty="0" err="1"/>
              <a:t>Reranker</a:t>
            </a:r>
            <a:r>
              <a:rPr lang="de-DE" dirty="0"/>
              <a:t> verbessert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Gute </a:t>
            </a:r>
            <a:r>
              <a:rPr lang="de-DE" dirty="0" err="1"/>
              <a:t>Context</a:t>
            </a:r>
            <a:r>
              <a:rPr lang="de-DE" dirty="0"/>
              <a:t> Metriken sind die Basis für gute Antworten (</a:t>
            </a:r>
            <a:r>
              <a:rPr lang="de-DE" dirty="0" err="1"/>
              <a:t>Garbage</a:t>
            </a:r>
            <a:r>
              <a:rPr lang="de-DE" dirty="0"/>
              <a:t> in -&gt; </a:t>
            </a:r>
            <a:r>
              <a:rPr lang="de-DE" dirty="0" err="1"/>
              <a:t>Garbage</a:t>
            </a:r>
            <a:r>
              <a:rPr lang="de-DE" dirty="0"/>
              <a:t> out)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D2BD6A-2294-5A77-E1B6-0E3CB3DB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79229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F8EA5-40D3-01DB-4F73-553C3B115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73BC8-D360-1317-F5E0-2BDBA178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Antwort Metriken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2C8A91-10AA-B541-5E13-2492C2997F2B}"/>
              </a:ext>
            </a:extLst>
          </p:cNvPr>
          <p:cNvSpPr txBox="1"/>
          <p:nvPr/>
        </p:nvSpPr>
        <p:spPr>
          <a:xfrm>
            <a:off x="219172" y="1443841"/>
            <a:ext cx="11875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</a:t>
            </a:r>
            <a:r>
              <a:rPr lang="de-DE" b="1" dirty="0">
                <a:latin typeface="Helvetica" pitchFamily="2" charset="0"/>
              </a:rPr>
              <a:t> und</a:t>
            </a:r>
            <a:r>
              <a:rPr lang="de-DE" b="1" dirty="0">
                <a:effectLst/>
                <a:latin typeface="Helvetica" pitchFamily="2" charset="0"/>
              </a:rPr>
              <a:t> Recall</a:t>
            </a:r>
          </a:p>
          <a:p>
            <a:pPr>
              <a:buNone/>
            </a:pP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D584B74-3F9C-68BF-3CCD-E860FE816BB5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52E889-7745-2D18-E4C5-9191F75966D6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946640-3A8C-F9D9-48E1-2E2A4EA03FEE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A05872A-3CF1-1F52-ACCC-37256C334D2C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D5974B-727B-7D49-1727-FD59E0E6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0071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6B03F-2569-2973-2458-4A3FB535A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D82C75-F144-EB03-DDDE-F68CDFC19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Antwort Metriken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0CC255-C286-B826-FA51-A06C08A22186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2841A3C-1FC0-4E08-74A3-DB25518B9D01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05CE0CC-09B7-9083-500B-72E271D92E68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F7CE69A-66F9-8139-BB96-927D5C39FA7F}"/>
              </a:ext>
            </a:extLst>
          </p:cNvPr>
          <p:cNvSpPr txBox="1"/>
          <p:nvPr/>
        </p:nvSpPr>
        <p:spPr>
          <a:xfrm>
            <a:off x="473413" y="4647242"/>
            <a:ext cx="10856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>
                <a:effectLst/>
                <a:latin typeface="Helvetica" pitchFamily="2" charset="0"/>
              </a:rPr>
              <a:t>True Positives (TP)	</a:t>
            </a:r>
            <a:r>
              <a:rPr lang="de-DE" dirty="0">
                <a:effectLst/>
                <a:latin typeface="Helvetica" pitchFamily="2" charset="0"/>
              </a:rPr>
              <a:t>: Fakten der Chatbot Antwort, die auch in der Musterantwort vorhanden sind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5BE4254-3AC4-3799-4E00-34517838E2D9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59390A6-00A5-15F7-F2BF-9909C7111412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20ECA11-267A-36D2-8B2A-8E826568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601066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65D45-4B97-A724-D8FA-5DC6B1579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B277F7-95EC-BEB2-4AE4-CCC0176BC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Antwort Metriken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E56CA9-8EED-20C4-B4EE-7A6C5E003DC2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164CEBE-17AD-A856-1E44-59229DB69582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FAD3FE0-80E8-0EF7-6EEA-D5C3B992B824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72381B-C47E-E66B-FD7B-A25B7DEE0F19}"/>
              </a:ext>
            </a:extLst>
          </p:cNvPr>
          <p:cNvSpPr txBox="1"/>
          <p:nvPr/>
        </p:nvSpPr>
        <p:spPr>
          <a:xfrm>
            <a:off x="473413" y="4647242"/>
            <a:ext cx="10856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de-DE" b="1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Positives (FP)	</a:t>
            </a:r>
            <a:r>
              <a:rPr lang="de-DE" dirty="0">
                <a:effectLst/>
                <a:latin typeface="Helvetica" pitchFamily="2" charset="0"/>
              </a:rPr>
              <a:t>: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dirty="0">
                <a:effectLst/>
                <a:latin typeface="Helvetica" pitchFamily="2" charset="0"/>
              </a:rPr>
              <a:t>Fakten der Chatbot Antwort, die NICHT in der Musterantwort vorhanden sind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692C33-C477-6589-0622-3FDD8A23FF8E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A4F7F9-3D93-5527-702A-BF5BDFC8A65F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66F8C7-8964-CF64-99B7-749D4109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72698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06BEE-EC8D-C064-1ABE-20AC5D1E7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1D5A59-380D-81E6-C38E-5EC1F3C1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Antwort Metriken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8B0043-F8B8-7160-2351-870E6234E6D0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E38202-1CC0-24E7-9A2C-04F0EB4D6522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C49A97-0950-845B-AFDF-3E19804989F0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54F8D93-EE86-1B07-E171-C5C0D6BEE576}"/>
              </a:ext>
            </a:extLst>
          </p:cNvPr>
          <p:cNvSpPr txBox="1"/>
          <p:nvPr/>
        </p:nvSpPr>
        <p:spPr>
          <a:xfrm>
            <a:off x="473413" y="4647242"/>
            <a:ext cx="10856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de-DE" b="1" dirty="0">
              <a:effectLst/>
              <a:latin typeface="Helvetica" pitchFamily="2" charset="0"/>
            </a:endParaRPr>
          </a:p>
          <a:p>
            <a:pPr>
              <a:buNone/>
            </a:pPr>
            <a:endParaRPr lang="de-DE" b="1" dirty="0">
              <a:latin typeface="Helvetica" pitchFamily="2" charset="0"/>
            </a:endParaRP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Negatives (FN)	</a:t>
            </a:r>
            <a:r>
              <a:rPr lang="de-DE" dirty="0">
                <a:effectLst/>
                <a:latin typeface="Helvetica" pitchFamily="2" charset="0"/>
              </a:rPr>
              <a:t>: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dirty="0">
                <a:effectLst/>
                <a:latin typeface="Helvetica" pitchFamily="2" charset="0"/>
              </a:rPr>
              <a:t>Fakten der Musterantwort, die NICHT in der Chatbot Antwort vorhanden sind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82646FC-47DF-335A-2AD0-AA000E5F7C09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F72F01B-C43D-ECFE-837F-6B4BA4707DE3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8CA8B87-CD9D-DE56-2E16-D52FC5475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769625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0D0D5-5C0F-E8BC-B4F0-6AB0E2A2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0CB4F-F039-1DD4-9302-4550D2202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Antwort Metriken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799F11-33F6-721D-94FF-F38C2A2FBECA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419A3AE-A91B-04CF-665B-C3E278D55C31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7C910D-8FA9-615D-98CF-1B38F14D03F7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EFC77CF-C966-9832-3B67-CC70C2ECC4DD}"/>
              </a:ext>
            </a:extLst>
          </p:cNvPr>
          <p:cNvSpPr txBox="1"/>
          <p:nvPr/>
        </p:nvSpPr>
        <p:spPr>
          <a:xfrm>
            <a:off x="473413" y="4647242"/>
            <a:ext cx="10856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>
                <a:effectLst/>
                <a:latin typeface="Helvetica" pitchFamily="2" charset="0"/>
              </a:rPr>
              <a:t>True Positives (TP)	</a:t>
            </a:r>
            <a:r>
              <a:rPr lang="de-DE" dirty="0">
                <a:effectLst/>
                <a:latin typeface="Helvetica" pitchFamily="2" charset="0"/>
              </a:rPr>
              <a:t>: Fakten der Chatbot Antwort, die auch in der Musterantwort vorhanden sind 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Positives (FP)	</a:t>
            </a:r>
            <a:r>
              <a:rPr lang="de-DE" dirty="0">
                <a:effectLst/>
                <a:latin typeface="Helvetica" pitchFamily="2" charset="0"/>
              </a:rPr>
              <a:t>: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dirty="0">
                <a:effectLst/>
                <a:latin typeface="Helvetica" pitchFamily="2" charset="0"/>
              </a:rPr>
              <a:t>Fakten der Chatbot Antwort, die NICHT in der Musterantwort vorhanden sind 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Negatives (FN)	</a:t>
            </a:r>
            <a:r>
              <a:rPr lang="de-DE" dirty="0">
                <a:effectLst/>
                <a:latin typeface="Helvetica" pitchFamily="2" charset="0"/>
              </a:rPr>
              <a:t>: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dirty="0">
                <a:effectLst/>
                <a:latin typeface="Helvetica" pitchFamily="2" charset="0"/>
              </a:rPr>
              <a:t>Fakten der Musterantwort, die NICHT in der Chatbot Antwort vorhanden sind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854FB2-B112-2104-C206-0A9096DE9E4E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79A6C09-3241-497C-0E65-78922B47E40E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A5787B-7C15-3781-920D-06D52BECF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74632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D7A11-5A55-FF22-F093-23D9ECE80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0E9B2-5B43-1341-9434-DC3C1AD66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TP, FP und FN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851B7FE-3E03-35D6-425B-B391261050A5}"/>
              </a:ext>
            </a:extLst>
          </p:cNvPr>
          <p:cNvSpPr/>
          <p:nvPr/>
        </p:nvSpPr>
        <p:spPr>
          <a:xfrm rot="16200000">
            <a:off x="2507065" y="2245241"/>
            <a:ext cx="4030636" cy="2367517"/>
          </a:xfrm>
          <a:prstGeom prst="rect">
            <a:avLst/>
          </a:prstGeom>
          <a:solidFill>
            <a:srgbClr val="92D3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C3F5972-9DE0-A7F6-F733-E214E908B64E}"/>
              </a:ext>
            </a:extLst>
          </p:cNvPr>
          <p:cNvSpPr/>
          <p:nvPr/>
        </p:nvSpPr>
        <p:spPr>
          <a:xfrm rot="16200000">
            <a:off x="4874584" y="2245240"/>
            <a:ext cx="4030636" cy="2367517"/>
          </a:xfrm>
          <a:prstGeom prst="rect">
            <a:avLst/>
          </a:prstGeom>
          <a:solidFill>
            <a:srgbClr val="DBF0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Sehne 15">
            <a:extLst>
              <a:ext uri="{FF2B5EF4-FFF2-40B4-BE49-F238E27FC236}">
                <a16:creationId xmlns:a16="http://schemas.microsoft.com/office/drawing/2014/main" id="{7B689325-AD38-1A90-7855-0268204A5655}"/>
              </a:ext>
            </a:extLst>
          </p:cNvPr>
          <p:cNvSpPr/>
          <p:nvPr/>
        </p:nvSpPr>
        <p:spPr>
          <a:xfrm>
            <a:off x="4267202" y="2052796"/>
            <a:ext cx="2877879" cy="288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F48438F0-1B3B-AA20-03E3-64D10079D9A3}"/>
              </a:ext>
            </a:extLst>
          </p:cNvPr>
          <p:cNvSpPr/>
          <p:nvPr/>
        </p:nvSpPr>
        <p:spPr>
          <a:xfrm rot="10800000">
            <a:off x="4235307" y="2059884"/>
            <a:ext cx="2877879" cy="288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4275C7-FB55-3DB4-369C-4DE746B3137B}"/>
              </a:ext>
            </a:extLst>
          </p:cNvPr>
          <p:cNvSpPr/>
          <p:nvPr/>
        </p:nvSpPr>
        <p:spPr>
          <a:xfrm>
            <a:off x="4240274" y="2052796"/>
            <a:ext cx="2880000" cy="288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9FDCCB1-2A01-32EC-9E82-FAC050A28B94}"/>
              </a:ext>
            </a:extLst>
          </p:cNvPr>
          <p:cNvSpPr txBox="1"/>
          <p:nvPr/>
        </p:nvSpPr>
        <p:spPr>
          <a:xfrm>
            <a:off x="3544185" y="1542753"/>
            <a:ext cx="27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False</a:t>
            </a:r>
            <a:r>
              <a:rPr lang="de-DE" dirty="0"/>
              <a:t> Negatives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0370A97-AB57-BC2C-F897-0A89FAD4980A}"/>
              </a:ext>
            </a:extLst>
          </p:cNvPr>
          <p:cNvSpPr txBox="1"/>
          <p:nvPr/>
        </p:nvSpPr>
        <p:spPr>
          <a:xfrm>
            <a:off x="6035750" y="1502342"/>
            <a:ext cx="183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True Negatives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844EAD7-9DB6-D42D-59E9-4454C4E8B456}"/>
              </a:ext>
            </a:extLst>
          </p:cNvPr>
          <p:cNvSpPr txBox="1"/>
          <p:nvPr/>
        </p:nvSpPr>
        <p:spPr>
          <a:xfrm>
            <a:off x="4395972" y="3031870"/>
            <a:ext cx="12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True Positives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194D3A9-3E16-F41C-37F1-7F22AFEE496E}"/>
              </a:ext>
            </a:extLst>
          </p:cNvPr>
          <p:cNvSpPr txBox="1"/>
          <p:nvPr/>
        </p:nvSpPr>
        <p:spPr>
          <a:xfrm>
            <a:off x="5992876" y="3045383"/>
            <a:ext cx="12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False</a:t>
            </a:r>
            <a:r>
              <a:rPr lang="de-DE" dirty="0"/>
              <a:t> Positives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6EC13194-013A-841C-344C-55BA536A39B0}"/>
              </a:ext>
            </a:extLst>
          </p:cNvPr>
          <p:cNvSpPr/>
          <p:nvPr/>
        </p:nvSpPr>
        <p:spPr>
          <a:xfrm rot="5400000">
            <a:off x="4334540" y="4523418"/>
            <a:ext cx="375683" cy="236751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392856B-FD49-2420-6018-F51E679A57F0}"/>
              </a:ext>
            </a:extLst>
          </p:cNvPr>
          <p:cNvSpPr txBox="1"/>
          <p:nvPr/>
        </p:nvSpPr>
        <p:spPr>
          <a:xfrm>
            <a:off x="3229399" y="5904782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Alle relevanten Fakten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6C82DA78-F159-1270-74F9-85DBEE78B2E7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031665" y="3979102"/>
            <a:ext cx="1718367" cy="8762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3C2E5791-A9A1-CE23-01E4-CBBBE29545DA}"/>
              </a:ext>
            </a:extLst>
          </p:cNvPr>
          <p:cNvSpPr txBox="1"/>
          <p:nvPr/>
        </p:nvSpPr>
        <p:spPr>
          <a:xfrm>
            <a:off x="8750032" y="4532174"/>
            <a:ext cx="3074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Alle zurückgegeben Fakten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2A20D4D-7F68-7D8F-6910-14CC7147B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179661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9820C-6283-48DC-05BB-BF62C664B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BF6C7-C081-F5D6-59E0-4D73E7975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TP, FP und FN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F411159-4CEE-9E49-8CA8-21CFA4A8CDED}"/>
              </a:ext>
            </a:extLst>
          </p:cNvPr>
          <p:cNvSpPr/>
          <p:nvPr/>
        </p:nvSpPr>
        <p:spPr>
          <a:xfrm rot="16200000">
            <a:off x="2507065" y="2245241"/>
            <a:ext cx="4030636" cy="2367517"/>
          </a:xfrm>
          <a:prstGeom prst="rect">
            <a:avLst/>
          </a:prstGeom>
          <a:solidFill>
            <a:srgbClr val="92D3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8759504-8E4C-3994-236B-987DDB1C8A12}"/>
              </a:ext>
            </a:extLst>
          </p:cNvPr>
          <p:cNvSpPr/>
          <p:nvPr/>
        </p:nvSpPr>
        <p:spPr>
          <a:xfrm rot="16200000">
            <a:off x="4874584" y="2245240"/>
            <a:ext cx="4030636" cy="2367517"/>
          </a:xfrm>
          <a:prstGeom prst="rect">
            <a:avLst/>
          </a:prstGeom>
          <a:solidFill>
            <a:srgbClr val="DBF0EA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Sehne 15">
            <a:extLst>
              <a:ext uri="{FF2B5EF4-FFF2-40B4-BE49-F238E27FC236}">
                <a16:creationId xmlns:a16="http://schemas.microsoft.com/office/drawing/2014/main" id="{BE25EB2C-4109-3731-50CB-12ED467E442C}"/>
              </a:ext>
            </a:extLst>
          </p:cNvPr>
          <p:cNvSpPr/>
          <p:nvPr/>
        </p:nvSpPr>
        <p:spPr>
          <a:xfrm>
            <a:off x="4267202" y="2052796"/>
            <a:ext cx="2877879" cy="288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958B239A-53B9-5A89-E276-44CE93E1C3C7}"/>
              </a:ext>
            </a:extLst>
          </p:cNvPr>
          <p:cNvSpPr/>
          <p:nvPr/>
        </p:nvSpPr>
        <p:spPr>
          <a:xfrm rot="10800000">
            <a:off x="4235307" y="2059884"/>
            <a:ext cx="2877879" cy="288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7F7CA0-04AA-00D2-5BF4-5E16E5AD3D32}"/>
              </a:ext>
            </a:extLst>
          </p:cNvPr>
          <p:cNvSpPr/>
          <p:nvPr/>
        </p:nvSpPr>
        <p:spPr>
          <a:xfrm>
            <a:off x="4240274" y="2052796"/>
            <a:ext cx="2880000" cy="288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76F2C32-AB9F-C503-F640-CA6D0BE6C27D}"/>
              </a:ext>
            </a:extLst>
          </p:cNvPr>
          <p:cNvSpPr txBox="1"/>
          <p:nvPr/>
        </p:nvSpPr>
        <p:spPr>
          <a:xfrm>
            <a:off x="3544185" y="1542753"/>
            <a:ext cx="27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False</a:t>
            </a:r>
            <a:r>
              <a:rPr lang="de-DE" dirty="0"/>
              <a:t> Negatives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1FE2759-5A93-3560-BAE0-15578B2DB955}"/>
              </a:ext>
            </a:extLst>
          </p:cNvPr>
          <p:cNvSpPr txBox="1"/>
          <p:nvPr/>
        </p:nvSpPr>
        <p:spPr>
          <a:xfrm>
            <a:off x="6035750" y="1502342"/>
            <a:ext cx="1832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True Negatives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E3CBECE-56FD-1BEF-BE1C-F1801257C97B}"/>
              </a:ext>
            </a:extLst>
          </p:cNvPr>
          <p:cNvSpPr txBox="1"/>
          <p:nvPr/>
        </p:nvSpPr>
        <p:spPr>
          <a:xfrm>
            <a:off x="4395972" y="3031870"/>
            <a:ext cx="12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True Positives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BCFD68A-4ED8-A310-6132-A8727112802A}"/>
              </a:ext>
            </a:extLst>
          </p:cNvPr>
          <p:cNvSpPr txBox="1"/>
          <p:nvPr/>
        </p:nvSpPr>
        <p:spPr>
          <a:xfrm>
            <a:off x="5992876" y="3045383"/>
            <a:ext cx="121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False</a:t>
            </a:r>
            <a:r>
              <a:rPr lang="de-DE" dirty="0"/>
              <a:t> Positives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0EFA3C84-3848-00AF-DBB2-D31F130E25FC}"/>
              </a:ext>
            </a:extLst>
          </p:cNvPr>
          <p:cNvSpPr/>
          <p:nvPr/>
        </p:nvSpPr>
        <p:spPr>
          <a:xfrm rot="5400000">
            <a:off x="4334540" y="4523418"/>
            <a:ext cx="375683" cy="236751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2FC197D-A864-9A0E-3F00-70E49C698FC6}"/>
              </a:ext>
            </a:extLst>
          </p:cNvPr>
          <p:cNvSpPr txBox="1"/>
          <p:nvPr/>
        </p:nvSpPr>
        <p:spPr>
          <a:xfrm>
            <a:off x="3229399" y="5904782"/>
            <a:ext cx="3029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Alle relevanten Fakten</a:t>
            </a:r>
          </a:p>
          <a:p>
            <a:r>
              <a:rPr lang="de-DE" dirty="0"/>
              <a:t>= Fakten der Musterlösung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D8C37E18-D50D-ED99-47CB-081D5A8BEE9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031665" y="3979102"/>
            <a:ext cx="1718367" cy="8762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1B320EF9-7856-75F5-F9C1-50BC3D81DAD3}"/>
              </a:ext>
            </a:extLst>
          </p:cNvPr>
          <p:cNvSpPr txBox="1"/>
          <p:nvPr/>
        </p:nvSpPr>
        <p:spPr>
          <a:xfrm>
            <a:off x="8750032" y="4532174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Alle zurückgegeben Fakten</a:t>
            </a:r>
          </a:p>
          <a:p>
            <a:r>
              <a:rPr lang="de-DE" dirty="0"/>
              <a:t>= Fakten der Chatbot-Antwort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2C5F84-F245-A6C8-5A88-F1DDB6799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2368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B38EE-9549-F28D-A82A-93475B673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367F3E-958F-4E71-1915-F2D75F81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TP, FP und FN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80380A1-C5EA-3D7C-6CA1-F54B883E487D}"/>
              </a:ext>
            </a:extLst>
          </p:cNvPr>
          <p:cNvSpPr/>
          <p:nvPr/>
        </p:nvSpPr>
        <p:spPr>
          <a:xfrm rot="16200000">
            <a:off x="2507065" y="2245241"/>
            <a:ext cx="4030636" cy="2367517"/>
          </a:xfrm>
          <a:prstGeom prst="rect">
            <a:avLst/>
          </a:prstGeom>
          <a:solidFill>
            <a:srgbClr val="92D3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Sehne 15">
            <a:extLst>
              <a:ext uri="{FF2B5EF4-FFF2-40B4-BE49-F238E27FC236}">
                <a16:creationId xmlns:a16="http://schemas.microsoft.com/office/drawing/2014/main" id="{852E900D-84A6-5A47-8FB3-AED6F79F5945}"/>
              </a:ext>
            </a:extLst>
          </p:cNvPr>
          <p:cNvSpPr/>
          <p:nvPr/>
        </p:nvSpPr>
        <p:spPr>
          <a:xfrm>
            <a:off x="4267202" y="2052796"/>
            <a:ext cx="2877879" cy="288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289BC100-F38B-E61E-1579-8D43593EE070}"/>
              </a:ext>
            </a:extLst>
          </p:cNvPr>
          <p:cNvSpPr/>
          <p:nvPr/>
        </p:nvSpPr>
        <p:spPr>
          <a:xfrm rot="10800000">
            <a:off x="4235307" y="2059884"/>
            <a:ext cx="2877879" cy="288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EEBF1E-466E-A3A8-BA5D-56B54EB1A46A}"/>
              </a:ext>
            </a:extLst>
          </p:cNvPr>
          <p:cNvSpPr/>
          <p:nvPr/>
        </p:nvSpPr>
        <p:spPr>
          <a:xfrm>
            <a:off x="4240274" y="2052796"/>
            <a:ext cx="2880000" cy="288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34FE3EE-310B-991F-8FC6-718452CD662E}"/>
              </a:ext>
            </a:extLst>
          </p:cNvPr>
          <p:cNvSpPr txBox="1"/>
          <p:nvPr/>
        </p:nvSpPr>
        <p:spPr>
          <a:xfrm>
            <a:off x="3544185" y="1542753"/>
            <a:ext cx="279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Fakten der Musterlösung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C358110-47FE-9BD7-CC09-28F9A629DA61}"/>
              </a:ext>
            </a:extLst>
          </p:cNvPr>
          <p:cNvSpPr txBox="1"/>
          <p:nvPr/>
        </p:nvSpPr>
        <p:spPr>
          <a:xfrm>
            <a:off x="4395972" y="3031870"/>
            <a:ext cx="12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Richtige</a:t>
            </a:r>
          </a:p>
          <a:p>
            <a:r>
              <a:rPr lang="de-DE" dirty="0"/>
              <a:t>Chatbot-Fakten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998C4F0-7D18-B3A0-54F0-80621322C94E}"/>
              </a:ext>
            </a:extLst>
          </p:cNvPr>
          <p:cNvSpPr txBox="1"/>
          <p:nvPr/>
        </p:nvSpPr>
        <p:spPr>
          <a:xfrm>
            <a:off x="5791212" y="2957274"/>
            <a:ext cx="1321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„unnötige“</a:t>
            </a:r>
          </a:p>
          <a:p>
            <a:r>
              <a:rPr lang="de-DE" dirty="0"/>
              <a:t>Chatbot-Fakten</a:t>
            </a:r>
          </a:p>
        </p:txBody>
      </p:sp>
      <p:sp>
        <p:nvSpPr>
          <p:cNvPr id="23" name="Geschweifte Klammer rechts 22">
            <a:extLst>
              <a:ext uri="{FF2B5EF4-FFF2-40B4-BE49-F238E27FC236}">
                <a16:creationId xmlns:a16="http://schemas.microsoft.com/office/drawing/2014/main" id="{EA248AE6-6D4E-9AB7-8DE9-5C5428A08389}"/>
              </a:ext>
            </a:extLst>
          </p:cNvPr>
          <p:cNvSpPr/>
          <p:nvPr/>
        </p:nvSpPr>
        <p:spPr>
          <a:xfrm rot="5400000">
            <a:off x="4334540" y="4523418"/>
            <a:ext cx="375683" cy="236751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90BD79-E1ED-4C5A-8090-8F4B5A559B75}"/>
              </a:ext>
            </a:extLst>
          </p:cNvPr>
          <p:cNvSpPr txBox="1"/>
          <p:nvPr/>
        </p:nvSpPr>
        <p:spPr>
          <a:xfrm>
            <a:off x="3229399" y="5904782"/>
            <a:ext cx="3029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Alle relevanten Fakten</a:t>
            </a:r>
          </a:p>
          <a:p>
            <a:r>
              <a:rPr lang="de-DE" dirty="0"/>
              <a:t>= Fakten der Musterlösung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33CBF25F-189D-3AF6-8DD5-04CCA8E21E22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031665" y="3979102"/>
            <a:ext cx="1718367" cy="8762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4DFEDB24-727D-2206-68C2-0BD9CA25C7D0}"/>
              </a:ext>
            </a:extLst>
          </p:cNvPr>
          <p:cNvSpPr txBox="1"/>
          <p:nvPr/>
        </p:nvSpPr>
        <p:spPr>
          <a:xfrm>
            <a:off x="8750032" y="4532174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Alle zurückgegeben Fakten</a:t>
            </a:r>
          </a:p>
          <a:p>
            <a:r>
              <a:rPr lang="de-DE" dirty="0"/>
              <a:t>= Fakten der Chatbot-Antwort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B505E7-F20D-6B0C-8DE9-DC1B6EBC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771569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AB145-BDE0-D678-1116-EC90313A5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35C62-7789-E943-2D0A-EE2A33ED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</a:t>
            </a:r>
            <a:r>
              <a:rPr lang="de-DE" dirty="0" err="1"/>
              <a:t>Answer</a:t>
            </a:r>
            <a:r>
              <a:rPr lang="de-DE" dirty="0"/>
              <a:t> Precision und Recall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B5C5246-7D90-76E8-CFC2-14B2584FA887}"/>
              </a:ext>
            </a:extLst>
          </p:cNvPr>
          <p:cNvSpPr/>
          <p:nvPr/>
        </p:nvSpPr>
        <p:spPr>
          <a:xfrm rot="16200000">
            <a:off x="-262600" y="2245241"/>
            <a:ext cx="4030636" cy="2367517"/>
          </a:xfrm>
          <a:prstGeom prst="rect">
            <a:avLst/>
          </a:prstGeom>
          <a:solidFill>
            <a:srgbClr val="92D3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Sehne 15">
            <a:extLst>
              <a:ext uri="{FF2B5EF4-FFF2-40B4-BE49-F238E27FC236}">
                <a16:creationId xmlns:a16="http://schemas.microsoft.com/office/drawing/2014/main" id="{F1C97DF9-4E1A-D395-5AF1-1187D666040B}"/>
              </a:ext>
            </a:extLst>
          </p:cNvPr>
          <p:cNvSpPr/>
          <p:nvPr/>
        </p:nvSpPr>
        <p:spPr>
          <a:xfrm>
            <a:off x="1497537" y="2052796"/>
            <a:ext cx="2877879" cy="288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F9EEE542-95DA-E8A9-87E6-038F5AC3E2BC}"/>
              </a:ext>
            </a:extLst>
          </p:cNvPr>
          <p:cNvSpPr/>
          <p:nvPr/>
        </p:nvSpPr>
        <p:spPr>
          <a:xfrm rot="10800000">
            <a:off x="1465642" y="2059884"/>
            <a:ext cx="2877879" cy="288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021E4F-5A67-BC7E-0FFA-EA3FCFD6B26B}"/>
              </a:ext>
            </a:extLst>
          </p:cNvPr>
          <p:cNvSpPr/>
          <p:nvPr/>
        </p:nvSpPr>
        <p:spPr>
          <a:xfrm>
            <a:off x="1470609" y="2052796"/>
            <a:ext cx="2880000" cy="288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0D822A8-C93B-7FAD-4EE3-229EB52B0206}"/>
              </a:ext>
            </a:extLst>
          </p:cNvPr>
          <p:cNvSpPr txBox="1"/>
          <p:nvPr/>
        </p:nvSpPr>
        <p:spPr>
          <a:xfrm>
            <a:off x="774520" y="1542753"/>
            <a:ext cx="279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Fakten der Musterlösung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60B90E2-4C35-FA46-275C-3C43A0E2DE68}"/>
              </a:ext>
            </a:extLst>
          </p:cNvPr>
          <p:cNvSpPr txBox="1"/>
          <p:nvPr/>
        </p:nvSpPr>
        <p:spPr>
          <a:xfrm>
            <a:off x="1626307" y="3031870"/>
            <a:ext cx="12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Richtige</a:t>
            </a:r>
          </a:p>
          <a:p>
            <a:r>
              <a:rPr lang="de-DE" dirty="0"/>
              <a:t>Chatbot-Fakten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D058E25-682C-CF6E-E152-A9597908F727}"/>
              </a:ext>
            </a:extLst>
          </p:cNvPr>
          <p:cNvSpPr txBox="1"/>
          <p:nvPr/>
        </p:nvSpPr>
        <p:spPr>
          <a:xfrm>
            <a:off x="3021547" y="2957274"/>
            <a:ext cx="1321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„unnötige“</a:t>
            </a:r>
          </a:p>
          <a:p>
            <a:r>
              <a:rPr lang="de-DE" dirty="0"/>
              <a:t>Chatbot-Fakten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3A68646-63BF-245C-CC99-614A2E71AE6C}"/>
              </a:ext>
            </a:extLst>
          </p:cNvPr>
          <p:cNvSpPr txBox="1"/>
          <p:nvPr/>
        </p:nvSpPr>
        <p:spPr>
          <a:xfrm>
            <a:off x="5795640" y="189736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r>
              <a:rPr lang="de-DE" dirty="0"/>
              <a:t> Precision:</a:t>
            </a:r>
          </a:p>
        </p:txBody>
      </p:sp>
      <p:sp>
        <p:nvSpPr>
          <p:cNvPr id="5" name="Sehne 4">
            <a:extLst>
              <a:ext uri="{FF2B5EF4-FFF2-40B4-BE49-F238E27FC236}">
                <a16:creationId xmlns:a16="http://schemas.microsoft.com/office/drawing/2014/main" id="{7BABD80A-F148-3CAF-B235-0586B84E2C00}"/>
              </a:ext>
            </a:extLst>
          </p:cNvPr>
          <p:cNvSpPr/>
          <p:nvPr/>
        </p:nvSpPr>
        <p:spPr>
          <a:xfrm>
            <a:off x="8442964" y="1196793"/>
            <a:ext cx="720000" cy="72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Sehne 5">
            <a:extLst>
              <a:ext uri="{FF2B5EF4-FFF2-40B4-BE49-F238E27FC236}">
                <a16:creationId xmlns:a16="http://schemas.microsoft.com/office/drawing/2014/main" id="{74D1E9E4-664E-8E38-8CD1-8671087CFD27}"/>
              </a:ext>
            </a:extLst>
          </p:cNvPr>
          <p:cNvSpPr/>
          <p:nvPr/>
        </p:nvSpPr>
        <p:spPr>
          <a:xfrm rot="10800000">
            <a:off x="8480292" y="2137860"/>
            <a:ext cx="720000" cy="72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53AEE93-7245-58C1-5726-F132CA2394A6}"/>
              </a:ext>
            </a:extLst>
          </p:cNvPr>
          <p:cNvCxnSpPr/>
          <p:nvPr/>
        </p:nvCxnSpPr>
        <p:spPr>
          <a:xfrm>
            <a:off x="8185183" y="2059884"/>
            <a:ext cx="134158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ehne 8">
            <a:extLst>
              <a:ext uri="{FF2B5EF4-FFF2-40B4-BE49-F238E27FC236}">
                <a16:creationId xmlns:a16="http://schemas.microsoft.com/office/drawing/2014/main" id="{EC757787-02D1-9417-3036-9CB1F545F8A8}"/>
              </a:ext>
            </a:extLst>
          </p:cNvPr>
          <p:cNvSpPr>
            <a:spLocks/>
          </p:cNvSpPr>
          <p:nvPr/>
        </p:nvSpPr>
        <p:spPr>
          <a:xfrm>
            <a:off x="8480292" y="2137859"/>
            <a:ext cx="720000" cy="72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6B83DF-5869-A46F-906A-ABB91FDE80CE}"/>
              </a:ext>
            </a:extLst>
          </p:cNvPr>
          <p:cNvSpPr/>
          <p:nvPr/>
        </p:nvSpPr>
        <p:spPr>
          <a:xfrm>
            <a:off x="8480292" y="2143640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4A5134-82D7-F570-D8E8-120375F2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59617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D01A3-CDA4-65B7-8576-43B8CA0F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B016DF-62DE-AD72-0FB9-BB527F444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RAG-Anwendungen?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E1B3C19-E321-4D88-FE98-7F753473462D}"/>
              </a:ext>
            </a:extLst>
          </p:cNvPr>
          <p:cNvSpPr txBox="1"/>
          <p:nvPr/>
        </p:nvSpPr>
        <p:spPr>
          <a:xfrm>
            <a:off x="2754599" y="1641372"/>
            <a:ext cx="6006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</a:t>
            </a:r>
            <a:r>
              <a:rPr lang="de-DE" dirty="0"/>
              <a:t>etrieval-</a:t>
            </a:r>
            <a:r>
              <a:rPr lang="de-DE" b="1" dirty="0" err="1"/>
              <a:t>A</a:t>
            </a:r>
            <a:r>
              <a:rPr lang="de-DE" dirty="0" err="1"/>
              <a:t>ugmented</a:t>
            </a:r>
            <a:r>
              <a:rPr lang="de-DE" dirty="0"/>
              <a:t> 			</a:t>
            </a:r>
            <a:r>
              <a:rPr lang="de-DE" b="1" dirty="0"/>
              <a:t>G</a:t>
            </a:r>
            <a:r>
              <a:rPr lang="de-DE" dirty="0"/>
              <a:t>eneration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CC0893D-17F1-E8AC-790C-82D75F97BD76}"/>
              </a:ext>
            </a:extLst>
          </p:cNvPr>
          <p:cNvSpPr txBox="1"/>
          <p:nvPr/>
        </p:nvSpPr>
        <p:spPr>
          <a:xfrm>
            <a:off x="869796" y="2538762"/>
            <a:ext cx="551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Durchsuchung und Nutzung eigener Datenquellen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75E06E6-333D-A292-AA74-101BE4C4CC79}"/>
              </a:ext>
            </a:extLst>
          </p:cNvPr>
          <p:cNvSpPr txBox="1"/>
          <p:nvPr/>
        </p:nvSpPr>
        <p:spPr>
          <a:xfrm>
            <a:off x="6795127" y="2538762"/>
            <a:ext cx="551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Beantwortung einer Anfrage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7DF7C89-2A75-413B-1099-ACEE500485C5}"/>
              </a:ext>
            </a:extLst>
          </p:cNvPr>
          <p:cNvCxnSpPr/>
          <p:nvPr/>
        </p:nvCxnSpPr>
        <p:spPr>
          <a:xfrm flipH="1">
            <a:off x="3802566" y="2057400"/>
            <a:ext cx="18000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FC224727-46F6-E514-62F1-0FB2A50BB7CD}"/>
              </a:ext>
            </a:extLst>
          </p:cNvPr>
          <p:cNvCxnSpPr>
            <a:cxnSpLocks/>
          </p:cNvCxnSpPr>
          <p:nvPr/>
        </p:nvCxnSpPr>
        <p:spPr>
          <a:xfrm>
            <a:off x="8119436" y="2048300"/>
            <a:ext cx="18000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65D27BE-6414-F255-B819-DA5A61014336}"/>
              </a:ext>
            </a:extLst>
          </p:cNvPr>
          <p:cNvSpPr/>
          <p:nvPr/>
        </p:nvSpPr>
        <p:spPr>
          <a:xfrm>
            <a:off x="3154730" y="29718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EF600F8-E051-FEA0-7DB6-463FCF6FD21F}"/>
              </a:ext>
            </a:extLst>
          </p:cNvPr>
          <p:cNvSpPr/>
          <p:nvPr/>
        </p:nvSpPr>
        <p:spPr>
          <a:xfrm>
            <a:off x="3307130" y="31242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DCB84CE-CD4C-4012-0718-1DFA63551ADE}"/>
              </a:ext>
            </a:extLst>
          </p:cNvPr>
          <p:cNvSpPr/>
          <p:nvPr/>
        </p:nvSpPr>
        <p:spPr>
          <a:xfrm>
            <a:off x="3459530" y="32766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DB73E69-4074-B597-A1CF-052A6FB914A8}"/>
              </a:ext>
            </a:extLst>
          </p:cNvPr>
          <p:cNvSpPr/>
          <p:nvPr/>
        </p:nvSpPr>
        <p:spPr>
          <a:xfrm>
            <a:off x="3611930" y="34290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Internes Wiki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4D35521-A9D7-9CA6-6B76-8CD4E807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71" y="3235779"/>
            <a:ext cx="1170562" cy="11705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5EBDC77-E0B2-5B31-0138-F16D23C88B1E}"/>
              </a:ext>
            </a:extLst>
          </p:cNvPr>
          <p:cNvSpPr txBox="1"/>
          <p:nvPr/>
        </p:nvSpPr>
        <p:spPr>
          <a:xfrm>
            <a:off x="1518683" y="5000021"/>
            <a:ext cx="847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Ziel: Relevante Antworten zu Fragen, die durch Daten belegt werden könnten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18493A-14F6-663F-6000-DA345E30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83031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FD925-880A-9CC9-5460-9AC5904E4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9356E-F3BE-491F-28F9-C24CF11E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Darstellung von </a:t>
            </a:r>
            <a:r>
              <a:rPr lang="de-DE" dirty="0" err="1"/>
              <a:t>Answer</a:t>
            </a:r>
            <a:r>
              <a:rPr lang="de-DE" dirty="0"/>
              <a:t> Precision und Recall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8DE9B28-652A-9906-77A8-96776AEC1922}"/>
              </a:ext>
            </a:extLst>
          </p:cNvPr>
          <p:cNvSpPr/>
          <p:nvPr/>
        </p:nvSpPr>
        <p:spPr>
          <a:xfrm rot="16200000">
            <a:off x="-262600" y="2245241"/>
            <a:ext cx="4030636" cy="2367517"/>
          </a:xfrm>
          <a:prstGeom prst="rect">
            <a:avLst/>
          </a:prstGeom>
          <a:solidFill>
            <a:srgbClr val="92D3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Sehne 15">
            <a:extLst>
              <a:ext uri="{FF2B5EF4-FFF2-40B4-BE49-F238E27FC236}">
                <a16:creationId xmlns:a16="http://schemas.microsoft.com/office/drawing/2014/main" id="{953FEA57-43B8-A7D4-C755-A0442684D885}"/>
              </a:ext>
            </a:extLst>
          </p:cNvPr>
          <p:cNvSpPr/>
          <p:nvPr/>
        </p:nvSpPr>
        <p:spPr>
          <a:xfrm>
            <a:off x="1497537" y="2052796"/>
            <a:ext cx="2877879" cy="288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" name="Sehne 16">
            <a:extLst>
              <a:ext uri="{FF2B5EF4-FFF2-40B4-BE49-F238E27FC236}">
                <a16:creationId xmlns:a16="http://schemas.microsoft.com/office/drawing/2014/main" id="{9A1AF78A-8527-8E0C-119D-437A209A7D56}"/>
              </a:ext>
            </a:extLst>
          </p:cNvPr>
          <p:cNvSpPr/>
          <p:nvPr/>
        </p:nvSpPr>
        <p:spPr>
          <a:xfrm rot="10800000">
            <a:off x="1465642" y="2059884"/>
            <a:ext cx="2877879" cy="288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FE8C50B-24C6-24F1-6CB8-C652211266CF}"/>
              </a:ext>
            </a:extLst>
          </p:cNvPr>
          <p:cNvSpPr/>
          <p:nvPr/>
        </p:nvSpPr>
        <p:spPr>
          <a:xfrm>
            <a:off x="1470609" y="2052796"/>
            <a:ext cx="2880000" cy="288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04E329D-4BD2-D9F4-F96D-BD6FF417DD91}"/>
              </a:ext>
            </a:extLst>
          </p:cNvPr>
          <p:cNvSpPr txBox="1"/>
          <p:nvPr/>
        </p:nvSpPr>
        <p:spPr>
          <a:xfrm>
            <a:off x="774520" y="1542753"/>
            <a:ext cx="279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Fakten der Musterlösung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A25D67F-374A-8707-44E5-7BB7E7A72BE3}"/>
              </a:ext>
            </a:extLst>
          </p:cNvPr>
          <p:cNvSpPr txBox="1"/>
          <p:nvPr/>
        </p:nvSpPr>
        <p:spPr>
          <a:xfrm>
            <a:off x="1626307" y="3031870"/>
            <a:ext cx="1215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Richtige</a:t>
            </a:r>
          </a:p>
          <a:p>
            <a:r>
              <a:rPr lang="de-DE" dirty="0"/>
              <a:t>Chatbot-Fakten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C7B9E7B-7E27-DC07-B2C7-4302396FBE36}"/>
              </a:ext>
            </a:extLst>
          </p:cNvPr>
          <p:cNvSpPr txBox="1"/>
          <p:nvPr/>
        </p:nvSpPr>
        <p:spPr>
          <a:xfrm>
            <a:off x="3021547" y="2957274"/>
            <a:ext cx="1321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„unnötige“</a:t>
            </a:r>
          </a:p>
          <a:p>
            <a:r>
              <a:rPr lang="de-DE" dirty="0"/>
              <a:t>Chatbot-Fakten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B183149-4A89-A73E-3F29-C6E1364FE4FD}"/>
              </a:ext>
            </a:extLst>
          </p:cNvPr>
          <p:cNvSpPr txBox="1"/>
          <p:nvPr/>
        </p:nvSpPr>
        <p:spPr>
          <a:xfrm>
            <a:off x="5795640" y="1897366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r>
              <a:rPr lang="de-DE" dirty="0"/>
              <a:t> Precision:</a:t>
            </a:r>
          </a:p>
        </p:txBody>
      </p:sp>
      <p:sp>
        <p:nvSpPr>
          <p:cNvPr id="5" name="Sehne 4">
            <a:extLst>
              <a:ext uri="{FF2B5EF4-FFF2-40B4-BE49-F238E27FC236}">
                <a16:creationId xmlns:a16="http://schemas.microsoft.com/office/drawing/2014/main" id="{67DBA86C-AC49-1AB1-1C4F-59010F05FCFF}"/>
              </a:ext>
            </a:extLst>
          </p:cNvPr>
          <p:cNvSpPr/>
          <p:nvPr/>
        </p:nvSpPr>
        <p:spPr>
          <a:xfrm>
            <a:off x="8442964" y="1196793"/>
            <a:ext cx="720000" cy="72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Sehne 5">
            <a:extLst>
              <a:ext uri="{FF2B5EF4-FFF2-40B4-BE49-F238E27FC236}">
                <a16:creationId xmlns:a16="http://schemas.microsoft.com/office/drawing/2014/main" id="{BD067DC2-9272-D2B4-3FEC-507956ABF1B0}"/>
              </a:ext>
            </a:extLst>
          </p:cNvPr>
          <p:cNvSpPr/>
          <p:nvPr/>
        </p:nvSpPr>
        <p:spPr>
          <a:xfrm rot="10800000">
            <a:off x="8480292" y="2137860"/>
            <a:ext cx="720000" cy="72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C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FAB8A82F-CD2A-7017-839C-0B5905BE80FE}"/>
              </a:ext>
            </a:extLst>
          </p:cNvPr>
          <p:cNvCxnSpPr/>
          <p:nvPr/>
        </p:nvCxnSpPr>
        <p:spPr>
          <a:xfrm>
            <a:off x="8185183" y="2059884"/>
            <a:ext cx="134158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Sehne 8">
            <a:extLst>
              <a:ext uri="{FF2B5EF4-FFF2-40B4-BE49-F238E27FC236}">
                <a16:creationId xmlns:a16="http://schemas.microsoft.com/office/drawing/2014/main" id="{C8632047-B646-43D5-F830-864E703CF28D}"/>
              </a:ext>
            </a:extLst>
          </p:cNvPr>
          <p:cNvSpPr>
            <a:spLocks/>
          </p:cNvSpPr>
          <p:nvPr/>
        </p:nvSpPr>
        <p:spPr>
          <a:xfrm>
            <a:off x="8480292" y="2137859"/>
            <a:ext cx="720000" cy="72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A4158D-C25E-3152-346E-0FC2DA58F002}"/>
              </a:ext>
            </a:extLst>
          </p:cNvPr>
          <p:cNvSpPr/>
          <p:nvPr/>
        </p:nvSpPr>
        <p:spPr>
          <a:xfrm>
            <a:off x="8480292" y="2143640"/>
            <a:ext cx="720000" cy="720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F9391D7-C40F-D082-0766-76256AD9E408}"/>
              </a:ext>
            </a:extLst>
          </p:cNvPr>
          <p:cNvSpPr txBox="1"/>
          <p:nvPr/>
        </p:nvSpPr>
        <p:spPr>
          <a:xfrm>
            <a:off x="5919687" y="465577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r>
              <a:rPr lang="de-DE" dirty="0"/>
              <a:t> Recall:</a:t>
            </a:r>
          </a:p>
        </p:txBody>
      </p:sp>
      <p:sp>
        <p:nvSpPr>
          <p:cNvPr id="11" name="Sehne 10">
            <a:extLst>
              <a:ext uri="{FF2B5EF4-FFF2-40B4-BE49-F238E27FC236}">
                <a16:creationId xmlns:a16="http://schemas.microsoft.com/office/drawing/2014/main" id="{70B47371-F677-8691-64D1-F2DD966EE32D}"/>
              </a:ext>
            </a:extLst>
          </p:cNvPr>
          <p:cNvSpPr/>
          <p:nvPr/>
        </p:nvSpPr>
        <p:spPr>
          <a:xfrm>
            <a:off x="8604339" y="3955200"/>
            <a:ext cx="720000" cy="72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D8F4BB88-CB3A-2E99-91B2-4C36E7F4D014}"/>
              </a:ext>
            </a:extLst>
          </p:cNvPr>
          <p:cNvCxnSpPr/>
          <p:nvPr/>
        </p:nvCxnSpPr>
        <p:spPr>
          <a:xfrm>
            <a:off x="8309230" y="4818291"/>
            <a:ext cx="1341589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ehne 14">
            <a:extLst>
              <a:ext uri="{FF2B5EF4-FFF2-40B4-BE49-F238E27FC236}">
                <a16:creationId xmlns:a16="http://schemas.microsoft.com/office/drawing/2014/main" id="{560621E0-5E11-B4BF-5850-62DB69351995}"/>
              </a:ext>
            </a:extLst>
          </p:cNvPr>
          <p:cNvSpPr>
            <a:spLocks/>
          </p:cNvSpPr>
          <p:nvPr/>
        </p:nvSpPr>
        <p:spPr>
          <a:xfrm>
            <a:off x="8604339" y="4896266"/>
            <a:ext cx="720000" cy="72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27E604F0-27C2-AA95-290B-D321EBFFD04F}"/>
              </a:ext>
            </a:extLst>
          </p:cNvPr>
          <p:cNvSpPr/>
          <p:nvPr/>
        </p:nvSpPr>
        <p:spPr>
          <a:xfrm rot="16200000">
            <a:off x="8366900" y="5063769"/>
            <a:ext cx="764941" cy="429936"/>
          </a:xfrm>
          <a:prstGeom prst="rect">
            <a:avLst/>
          </a:prstGeom>
          <a:solidFill>
            <a:srgbClr val="92D3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8657E4A-0E6E-1468-CB3F-BE268B1E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980559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8E75C-259B-D6E1-4625-7C2323F7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19C4E1-B2B1-5AB7-1396-31814B6D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Answer</a:t>
            </a:r>
            <a:r>
              <a:rPr lang="de-DE" dirty="0"/>
              <a:t> Metriken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CFFB8C7-033C-B2C9-DE25-F9363A7C6B18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2588473-C1E8-E30D-82F9-B62A092267E1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DE3382-4C53-AADF-031F-FC52C5C3019E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B3B2FFF-B5FC-A0B3-E467-863F92D883BE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9EB9EE8-0040-A938-E3D3-77EAF60823EE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D327BB-0C33-29C1-B232-9F686AAC9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016534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BBDF2-E462-218C-6914-C815056E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99209-17C0-3F78-67B5-594F1FDB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Answer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6C4C9C-03B9-FDBC-4111-83872281561C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E451960-E147-47D4-C0BD-200276DCB0FF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Produkt XY kostet 10 Euro pro Monat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CCE676D-207D-5FAA-B6C6-3A1F8838AB1F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B6097F8-3632-F7D7-A8BF-9473DA5F0736}"/>
              </a:ext>
            </a:extLst>
          </p:cNvPr>
          <p:cNvSpPr txBox="1"/>
          <p:nvPr/>
        </p:nvSpPr>
        <p:spPr>
          <a:xfrm>
            <a:off x="460442" y="4199770"/>
            <a:ext cx="108560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>
                <a:effectLst/>
                <a:latin typeface="Helvetica" pitchFamily="2" charset="0"/>
              </a:rPr>
              <a:t>True Positives (TP)	</a:t>
            </a:r>
            <a:r>
              <a:rPr lang="de-DE" dirty="0">
                <a:effectLst/>
                <a:latin typeface="Helvetica" pitchFamily="2" charset="0"/>
              </a:rPr>
              <a:t>: 1 Fakt der Musterlösung kommt in der Chatbot-Antwort vor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50C47F2-A219-5514-5792-BEC61AAEDF2A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FF961FE-67AA-C187-112F-47ABD3879CE7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647EEF0-4AB3-F66B-6E8C-3ACB75E9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7412105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6AAD6-1FD4-D03C-37BB-73F5642B3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609E70-B352-55E2-3F3C-2A263D2B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Answer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4D1AEB1-5F1F-7DD0-3F11-4483304B540E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8CD97B-15B7-81C0-E415-173B4FFD04F6}"/>
              </a:ext>
            </a:extLst>
          </p:cNvPr>
          <p:cNvSpPr txBox="1"/>
          <p:nvPr/>
        </p:nvSpPr>
        <p:spPr>
          <a:xfrm>
            <a:off x="6575955" y="2748166"/>
            <a:ext cx="5301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Keine “ungewünschten“ Fakten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4C50721-3E07-73B0-1DF4-1CE2591E08BA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ABC6132-2D08-8624-E7AE-FAE76BDB6981}"/>
              </a:ext>
            </a:extLst>
          </p:cNvPr>
          <p:cNvSpPr txBox="1"/>
          <p:nvPr/>
        </p:nvSpPr>
        <p:spPr>
          <a:xfrm>
            <a:off x="460442" y="4199770"/>
            <a:ext cx="10856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de-DE" b="1" dirty="0">
              <a:effectLst/>
              <a:latin typeface="Helvetica" pitchFamily="2" charset="0"/>
            </a:endParaRP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Positives (FP)	</a:t>
            </a:r>
            <a:r>
              <a:rPr lang="de-DE" dirty="0">
                <a:effectLst/>
                <a:latin typeface="Helvetica" pitchFamily="2" charset="0"/>
              </a:rPr>
              <a:t>: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dirty="0">
                <a:effectLst/>
                <a:latin typeface="Helvetica" pitchFamily="2" charset="0"/>
              </a:rPr>
              <a:t>0 Fakten kommen zusätzlich in der Chatbot-Antwort vor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EAA100E-18A3-513E-4F09-B95D35CEA3B2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7BDF44F-E8EC-0DA0-14F0-1F65A2912B52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EC1FBD6B-E5A4-B31A-350D-4663CB9A8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307496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FC02-E100-9C54-1109-0C18E85DD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874A7-D77B-08E1-05A8-9FDD213CC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Answer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B132FC5-0FB1-1E0D-65D7-9CE514A1C744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229D4E-5C89-393F-3CE3-45EC4688E09E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D592967-B505-5121-7870-67948B421BD5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CD07E07-796C-6068-9F98-3BCBF46E376C}"/>
              </a:ext>
            </a:extLst>
          </p:cNvPr>
          <p:cNvSpPr txBox="1"/>
          <p:nvPr/>
        </p:nvSpPr>
        <p:spPr>
          <a:xfrm>
            <a:off x="460442" y="4199770"/>
            <a:ext cx="10856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de-DE" b="1" dirty="0">
              <a:effectLst/>
              <a:latin typeface="Helvetica" pitchFamily="2" charset="0"/>
            </a:endParaRPr>
          </a:p>
          <a:p>
            <a:pPr>
              <a:buNone/>
            </a:pPr>
            <a:endParaRPr lang="de-DE" b="1" dirty="0">
              <a:latin typeface="Helvetica" pitchFamily="2" charset="0"/>
            </a:endParaRP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Negatives (FN)	</a:t>
            </a:r>
            <a:r>
              <a:rPr lang="de-DE" dirty="0">
                <a:effectLst/>
                <a:latin typeface="Helvetica" pitchFamily="2" charset="0"/>
              </a:rPr>
              <a:t>: 2 Fakten der Musterlösung kommen </a:t>
            </a:r>
            <a:r>
              <a:rPr lang="de-DE" dirty="0">
                <a:latin typeface="Helvetica" pitchFamily="2" charset="0"/>
              </a:rPr>
              <a:t>NICHT in der Chatbot-Antwort vor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118289-2B7D-B89A-33B1-F6BF2BF6FF38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Vertrag kann monatlich </a:t>
            </a:r>
          </a:p>
          <a:p>
            <a:r>
              <a:rPr lang="de-DE" dirty="0">
                <a:solidFill>
                  <a:srgbClr val="FF0000"/>
                </a:solidFill>
              </a:rPr>
              <a:t>     gekündigt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4546A4B-6DDF-614B-8CDB-101D2D3C3E56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C709F40-03D6-91F1-3CDC-69782AD3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56711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16A10-6EB5-AD56-2DD9-0048E3832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31074-8399-8038-E9F1-FC507EE9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Answer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4F4637-88D3-D1A0-A37A-B5AF2175B1A1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7AFBF93-90FF-7BEB-9C06-FB806274EBFE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4389252-7F4D-583C-EAF2-27C405E74FF7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68F249F-9250-D83C-2EA5-C74C02DC0D76}"/>
              </a:ext>
            </a:extLst>
          </p:cNvPr>
          <p:cNvSpPr txBox="1"/>
          <p:nvPr/>
        </p:nvSpPr>
        <p:spPr>
          <a:xfrm>
            <a:off x="460442" y="4199770"/>
            <a:ext cx="10856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>
                <a:effectLst/>
                <a:latin typeface="Helvetica" pitchFamily="2" charset="0"/>
              </a:rPr>
              <a:t>True Positives (TP)	</a:t>
            </a:r>
            <a:r>
              <a:rPr lang="de-DE" dirty="0">
                <a:effectLst/>
                <a:latin typeface="Helvetica" pitchFamily="2" charset="0"/>
              </a:rPr>
              <a:t>: 1 Fakt der Musterlösung kommt in der Chatbot-Antwort vor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Positives (FP)	</a:t>
            </a:r>
            <a:r>
              <a:rPr lang="de-DE" dirty="0">
                <a:effectLst/>
                <a:latin typeface="Helvetica" pitchFamily="2" charset="0"/>
              </a:rPr>
              <a:t>: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dirty="0">
                <a:effectLst/>
                <a:latin typeface="Helvetica" pitchFamily="2" charset="0"/>
              </a:rPr>
              <a:t>0 Fakten kommen zusätzlich in der Chatbot-Antwort vor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Negatives (FN)	</a:t>
            </a:r>
            <a:r>
              <a:rPr lang="de-DE" dirty="0">
                <a:effectLst/>
                <a:latin typeface="Helvetica" pitchFamily="2" charset="0"/>
              </a:rPr>
              <a:t>: 2 Fakten der Musterlösung kommen </a:t>
            </a:r>
            <a:r>
              <a:rPr lang="de-DE" dirty="0">
                <a:latin typeface="Helvetica" pitchFamily="2" charset="0"/>
              </a:rPr>
              <a:t>NICHT in der Chatbot-Antwort vor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1C502B-7738-9EDC-F579-F6E837564ED4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F54033-130A-135C-5058-18F1549BCA7C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4C9B03-52FA-B800-0EAC-84923C42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68711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4A893-E917-D4DC-B0A5-CE295C102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1808F-50F6-4394-9DD8-BD5F522F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Answer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C62691C-1D87-2DC7-32C6-2058F705C7C8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E10394A-DA44-93AB-D98D-43E131C0B50B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9114A0-EF0E-B6F8-36D6-02230DA6728A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74ED0FA-AE03-4ECB-6C06-6521423E70C8}"/>
              </a:ext>
            </a:extLst>
          </p:cNvPr>
          <p:cNvSpPr txBox="1"/>
          <p:nvPr/>
        </p:nvSpPr>
        <p:spPr>
          <a:xfrm>
            <a:off x="460442" y="4199770"/>
            <a:ext cx="10856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>
                <a:effectLst/>
                <a:latin typeface="Helvetica" pitchFamily="2" charset="0"/>
              </a:rPr>
              <a:t>True Positives (TP)	</a:t>
            </a:r>
            <a:r>
              <a:rPr lang="de-DE" dirty="0">
                <a:effectLst/>
                <a:latin typeface="Helvetica" pitchFamily="2" charset="0"/>
              </a:rPr>
              <a:t>: 1 Fakt der Musterlösung kommt in der Chatbot-Antwort vor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Positives (FP)	</a:t>
            </a:r>
            <a:r>
              <a:rPr lang="de-DE" dirty="0">
                <a:effectLst/>
                <a:latin typeface="Helvetica" pitchFamily="2" charset="0"/>
              </a:rPr>
              <a:t>: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dirty="0">
                <a:effectLst/>
                <a:latin typeface="Helvetica" pitchFamily="2" charset="0"/>
              </a:rPr>
              <a:t>0 Fakten kommen zusätzlich in der Chatbot-Antwort vor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Negatives (FN)	</a:t>
            </a:r>
            <a:r>
              <a:rPr lang="de-DE" dirty="0">
                <a:effectLst/>
                <a:latin typeface="Helvetica" pitchFamily="2" charset="0"/>
              </a:rPr>
              <a:t>: 2 Fakten der Musterlösung kommen </a:t>
            </a:r>
            <a:r>
              <a:rPr lang="de-DE" dirty="0">
                <a:latin typeface="Helvetica" pitchFamily="2" charset="0"/>
              </a:rPr>
              <a:t>NICHT in der Chatbot-Antwort vor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591D225-6D62-2818-D39F-A0C9BF973A61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4" name="Sehne 3">
            <a:extLst>
              <a:ext uri="{FF2B5EF4-FFF2-40B4-BE49-F238E27FC236}">
                <a16:creationId xmlns:a16="http://schemas.microsoft.com/office/drawing/2014/main" id="{D8C837D0-648F-FB12-C7EF-0CB5D779763D}"/>
              </a:ext>
            </a:extLst>
          </p:cNvPr>
          <p:cNvSpPr/>
          <p:nvPr/>
        </p:nvSpPr>
        <p:spPr>
          <a:xfrm>
            <a:off x="2419849" y="5619617"/>
            <a:ext cx="360000" cy="36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F9E53D9-1A84-8040-1D60-4208C5A7E1B3}"/>
              </a:ext>
            </a:extLst>
          </p:cNvPr>
          <p:cNvCxnSpPr>
            <a:cxnSpLocks/>
          </p:cNvCxnSpPr>
          <p:nvPr/>
        </p:nvCxnSpPr>
        <p:spPr>
          <a:xfrm>
            <a:off x="2168913" y="6051059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ehne 16">
            <a:extLst>
              <a:ext uri="{FF2B5EF4-FFF2-40B4-BE49-F238E27FC236}">
                <a16:creationId xmlns:a16="http://schemas.microsoft.com/office/drawing/2014/main" id="{CEC9B0CC-2A7D-7840-0C01-73C2E2DD2B67}"/>
              </a:ext>
            </a:extLst>
          </p:cNvPr>
          <p:cNvSpPr>
            <a:spLocks/>
          </p:cNvSpPr>
          <p:nvPr/>
        </p:nvSpPr>
        <p:spPr>
          <a:xfrm>
            <a:off x="2438670" y="6135566"/>
            <a:ext cx="360000" cy="36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B7E1F23-A7A2-339E-B419-C660B74285B5}"/>
              </a:ext>
            </a:extLst>
          </p:cNvPr>
          <p:cNvSpPr/>
          <p:nvPr/>
        </p:nvSpPr>
        <p:spPr>
          <a:xfrm rot="16200000">
            <a:off x="2318057" y="6194952"/>
            <a:ext cx="359999" cy="241228"/>
          </a:xfrm>
          <a:prstGeom prst="rect">
            <a:avLst/>
          </a:prstGeom>
          <a:solidFill>
            <a:srgbClr val="92D3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E61725C-4F17-2690-5035-1E54168A65E0}"/>
              </a:ext>
            </a:extLst>
          </p:cNvPr>
          <p:cNvSpPr txBox="1"/>
          <p:nvPr/>
        </p:nvSpPr>
        <p:spPr>
          <a:xfrm>
            <a:off x="461690" y="5872925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r>
              <a:rPr lang="de-DE" dirty="0"/>
              <a:t> Recall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3FBBE77-1A1B-43B4-FA2A-992AF6441C23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A65FB095-456A-275D-3F0D-4FFD36B6C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127982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7B56F-F1BB-25C8-4E8C-A972BEBD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21AE0D-B4FC-3A52-83EB-209379C70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Answer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92D041-DF37-4954-B896-D815F69FD077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E80CC53-A323-95B6-8EC1-80E76AF295EF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E7AAA1F-07AA-2275-17BB-04B1D9C69206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825406-CAA9-4CA6-A3B7-02DFF0BC12CC}"/>
              </a:ext>
            </a:extLst>
          </p:cNvPr>
          <p:cNvSpPr txBox="1"/>
          <p:nvPr/>
        </p:nvSpPr>
        <p:spPr>
          <a:xfrm>
            <a:off x="460442" y="4199770"/>
            <a:ext cx="10856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>
                <a:effectLst/>
                <a:latin typeface="Helvetica" pitchFamily="2" charset="0"/>
              </a:rPr>
              <a:t>True Positives (TP)	</a:t>
            </a:r>
            <a:r>
              <a:rPr lang="de-DE" dirty="0">
                <a:effectLst/>
                <a:latin typeface="Helvetica" pitchFamily="2" charset="0"/>
              </a:rPr>
              <a:t>: 1 Fakt der Musterlösung kommt in der Chatbot-Antwort vor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Positives (FP)	</a:t>
            </a:r>
            <a:r>
              <a:rPr lang="de-DE" dirty="0">
                <a:effectLst/>
                <a:latin typeface="Helvetica" pitchFamily="2" charset="0"/>
              </a:rPr>
              <a:t>: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dirty="0">
                <a:effectLst/>
                <a:latin typeface="Helvetica" pitchFamily="2" charset="0"/>
              </a:rPr>
              <a:t>0 Fakten kommen zusätzlich in der Chatbot-Antwort vor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Negatives (FN)	</a:t>
            </a:r>
            <a:r>
              <a:rPr lang="de-DE" dirty="0">
                <a:effectLst/>
                <a:latin typeface="Helvetica" pitchFamily="2" charset="0"/>
              </a:rPr>
              <a:t>: 2 Fakten der Musterlösung kommen </a:t>
            </a:r>
            <a:r>
              <a:rPr lang="de-DE" dirty="0">
                <a:latin typeface="Helvetica" pitchFamily="2" charset="0"/>
              </a:rPr>
              <a:t>NICHT in der Chatbot-Antwort vor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E92C84A-2FFF-9EE4-7D26-E252EBAD0345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4" name="Sehne 3">
            <a:extLst>
              <a:ext uri="{FF2B5EF4-FFF2-40B4-BE49-F238E27FC236}">
                <a16:creationId xmlns:a16="http://schemas.microsoft.com/office/drawing/2014/main" id="{0BA1FFB9-FB48-9CF6-DF81-A5CB4EB39EE2}"/>
              </a:ext>
            </a:extLst>
          </p:cNvPr>
          <p:cNvSpPr/>
          <p:nvPr/>
        </p:nvSpPr>
        <p:spPr>
          <a:xfrm>
            <a:off x="2419849" y="5619617"/>
            <a:ext cx="360000" cy="36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C1ABD15-DAAF-8DE7-B3AE-E3FD50D124CA}"/>
              </a:ext>
            </a:extLst>
          </p:cNvPr>
          <p:cNvCxnSpPr>
            <a:cxnSpLocks/>
          </p:cNvCxnSpPr>
          <p:nvPr/>
        </p:nvCxnSpPr>
        <p:spPr>
          <a:xfrm>
            <a:off x="2168913" y="6051059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ehne 16">
            <a:extLst>
              <a:ext uri="{FF2B5EF4-FFF2-40B4-BE49-F238E27FC236}">
                <a16:creationId xmlns:a16="http://schemas.microsoft.com/office/drawing/2014/main" id="{9443CE69-B2F5-8E8B-4ED4-4FFC9DF21DC6}"/>
              </a:ext>
            </a:extLst>
          </p:cNvPr>
          <p:cNvSpPr>
            <a:spLocks/>
          </p:cNvSpPr>
          <p:nvPr/>
        </p:nvSpPr>
        <p:spPr>
          <a:xfrm>
            <a:off x="2438670" y="6135566"/>
            <a:ext cx="360000" cy="36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97C0B89-4416-394C-A8A8-21FC1E7E1ECC}"/>
              </a:ext>
            </a:extLst>
          </p:cNvPr>
          <p:cNvSpPr/>
          <p:nvPr/>
        </p:nvSpPr>
        <p:spPr>
          <a:xfrm rot="16200000">
            <a:off x="2318057" y="6194952"/>
            <a:ext cx="359999" cy="241228"/>
          </a:xfrm>
          <a:prstGeom prst="rect">
            <a:avLst/>
          </a:prstGeom>
          <a:solidFill>
            <a:srgbClr val="92D3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21250F4-806E-BE54-18FC-E15DE2F1F7D7}"/>
              </a:ext>
            </a:extLst>
          </p:cNvPr>
          <p:cNvSpPr txBox="1"/>
          <p:nvPr/>
        </p:nvSpPr>
        <p:spPr>
          <a:xfrm>
            <a:off x="461690" y="5872925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r>
              <a:rPr lang="de-DE" dirty="0"/>
              <a:t> Recall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FF4F0F5-76B9-0CC9-AE42-9DF72530DB33}"/>
              </a:ext>
            </a:extLst>
          </p:cNvPr>
          <p:cNvSpPr txBox="1"/>
          <p:nvPr/>
        </p:nvSpPr>
        <p:spPr>
          <a:xfrm>
            <a:off x="2841077" y="58661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8028FD8-FC1D-6785-C50A-A6CBC126D138}"/>
              </a:ext>
            </a:extLst>
          </p:cNvPr>
          <p:cNvSpPr txBox="1"/>
          <p:nvPr/>
        </p:nvSpPr>
        <p:spPr>
          <a:xfrm>
            <a:off x="3377120" y="5622391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F2EAB3F1-75E6-19FC-156B-409E358D698C}"/>
              </a:ext>
            </a:extLst>
          </p:cNvPr>
          <p:cNvCxnSpPr>
            <a:cxnSpLocks/>
          </p:cNvCxnSpPr>
          <p:nvPr/>
        </p:nvCxnSpPr>
        <p:spPr>
          <a:xfrm>
            <a:off x="3184573" y="6051574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AF8AC4A6-4EB6-605F-A6A6-560CC8166666}"/>
              </a:ext>
            </a:extLst>
          </p:cNvPr>
          <p:cNvSpPr txBox="1"/>
          <p:nvPr/>
        </p:nvSpPr>
        <p:spPr>
          <a:xfrm>
            <a:off x="3231530" y="611770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2+1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250DFA5-57DC-0258-79ED-AAA9FF1DF6BE}"/>
              </a:ext>
            </a:extLst>
          </p:cNvPr>
          <p:cNvSpPr txBox="1"/>
          <p:nvPr/>
        </p:nvSpPr>
        <p:spPr>
          <a:xfrm>
            <a:off x="3857911" y="585457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FF2A479-269E-B387-A886-6D1619F05AB2}"/>
              </a:ext>
            </a:extLst>
          </p:cNvPr>
          <p:cNvSpPr txBox="1"/>
          <p:nvPr/>
        </p:nvSpPr>
        <p:spPr>
          <a:xfrm>
            <a:off x="2841077" y="58661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E46B305-3D61-00D3-0C81-2D1386ED1769}"/>
              </a:ext>
            </a:extLst>
          </p:cNvPr>
          <p:cNvSpPr txBox="1"/>
          <p:nvPr/>
        </p:nvSpPr>
        <p:spPr>
          <a:xfrm>
            <a:off x="3377120" y="5622391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B428F6A9-5D75-A5BD-35B6-3610C0DF64DB}"/>
              </a:ext>
            </a:extLst>
          </p:cNvPr>
          <p:cNvCxnSpPr>
            <a:cxnSpLocks/>
          </p:cNvCxnSpPr>
          <p:nvPr/>
        </p:nvCxnSpPr>
        <p:spPr>
          <a:xfrm>
            <a:off x="3184573" y="6051574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37AEC529-87C2-D940-66BD-E077B499272B}"/>
              </a:ext>
            </a:extLst>
          </p:cNvPr>
          <p:cNvSpPr txBox="1"/>
          <p:nvPr/>
        </p:nvSpPr>
        <p:spPr>
          <a:xfrm>
            <a:off x="4245619" y="583604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33,3%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F9A3943-4D57-E823-9FF6-26DFA76DD112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33" name="Foliennummernplatzhalter 32">
            <a:extLst>
              <a:ext uri="{FF2B5EF4-FFF2-40B4-BE49-F238E27FC236}">
                <a16:creationId xmlns:a16="http://schemas.microsoft.com/office/drawing/2014/main" id="{B75BA4CF-555F-D52E-546A-3739A8F6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910022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EC539-18E1-717C-804E-BE758A6D0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8B8F3-AEC6-9F03-7471-70BC193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Answer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89681C-EE98-4E63-CA16-7D04809A6AE5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DAED3C-1F7D-1F3F-4A5C-47E8D8C50949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322291-9082-B634-1F7F-0954177365C8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75D1218-AE58-6A2F-DA88-F59B8748DDF2}"/>
              </a:ext>
            </a:extLst>
          </p:cNvPr>
          <p:cNvSpPr txBox="1"/>
          <p:nvPr/>
        </p:nvSpPr>
        <p:spPr>
          <a:xfrm>
            <a:off x="460442" y="4199770"/>
            <a:ext cx="10856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>
                <a:effectLst/>
                <a:latin typeface="Helvetica" pitchFamily="2" charset="0"/>
              </a:rPr>
              <a:t>True Positives (TP)	</a:t>
            </a:r>
            <a:r>
              <a:rPr lang="de-DE" dirty="0">
                <a:effectLst/>
                <a:latin typeface="Helvetica" pitchFamily="2" charset="0"/>
              </a:rPr>
              <a:t>: 1 Fakt der Musterlösung kommt in der Chatbot-Antwort vor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Positives (FP)	</a:t>
            </a:r>
            <a:r>
              <a:rPr lang="de-DE" dirty="0">
                <a:effectLst/>
                <a:latin typeface="Helvetica" pitchFamily="2" charset="0"/>
              </a:rPr>
              <a:t>: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dirty="0">
                <a:effectLst/>
                <a:latin typeface="Helvetica" pitchFamily="2" charset="0"/>
              </a:rPr>
              <a:t>0 Fakten kommen zusätzlich in der Chatbot-Antwort vor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Negatives (FN)	</a:t>
            </a:r>
            <a:r>
              <a:rPr lang="de-DE" dirty="0">
                <a:effectLst/>
                <a:latin typeface="Helvetica" pitchFamily="2" charset="0"/>
              </a:rPr>
              <a:t>: 2 Fakten der Musterlösung kommen </a:t>
            </a:r>
            <a:r>
              <a:rPr lang="de-DE" dirty="0">
                <a:latin typeface="Helvetica" pitchFamily="2" charset="0"/>
              </a:rPr>
              <a:t>NICHT in der Chatbot-Antwort vor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1A063CD-8A27-0576-7ED7-1B0A03CDAB1B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4" name="Sehne 3">
            <a:extLst>
              <a:ext uri="{FF2B5EF4-FFF2-40B4-BE49-F238E27FC236}">
                <a16:creationId xmlns:a16="http://schemas.microsoft.com/office/drawing/2014/main" id="{82471721-531A-F80B-718E-98C9F4747F60}"/>
              </a:ext>
            </a:extLst>
          </p:cNvPr>
          <p:cNvSpPr/>
          <p:nvPr/>
        </p:nvSpPr>
        <p:spPr>
          <a:xfrm>
            <a:off x="2419849" y="5619617"/>
            <a:ext cx="360000" cy="36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3F7068A-DB6B-91F1-F44A-59E9FBC11A92}"/>
              </a:ext>
            </a:extLst>
          </p:cNvPr>
          <p:cNvCxnSpPr>
            <a:cxnSpLocks/>
          </p:cNvCxnSpPr>
          <p:nvPr/>
        </p:nvCxnSpPr>
        <p:spPr>
          <a:xfrm>
            <a:off x="2168913" y="6051059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ehne 16">
            <a:extLst>
              <a:ext uri="{FF2B5EF4-FFF2-40B4-BE49-F238E27FC236}">
                <a16:creationId xmlns:a16="http://schemas.microsoft.com/office/drawing/2014/main" id="{9BCCB0A2-EE0C-D21F-370E-56DB6EC5330E}"/>
              </a:ext>
            </a:extLst>
          </p:cNvPr>
          <p:cNvSpPr>
            <a:spLocks/>
          </p:cNvSpPr>
          <p:nvPr/>
        </p:nvSpPr>
        <p:spPr>
          <a:xfrm>
            <a:off x="2438670" y="6135566"/>
            <a:ext cx="360000" cy="36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55BFEAF-E5A9-CDE5-9F3C-5D970EC06930}"/>
              </a:ext>
            </a:extLst>
          </p:cNvPr>
          <p:cNvSpPr/>
          <p:nvPr/>
        </p:nvSpPr>
        <p:spPr>
          <a:xfrm rot="16200000">
            <a:off x="2318057" y="6194952"/>
            <a:ext cx="359999" cy="241228"/>
          </a:xfrm>
          <a:prstGeom prst="rect">
            <a:avLst/>
          </a:prstGeom>
          <a:solidFill>
            <a:srgbClr val="92D3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AB3CC62-C228-1967-854C-D13BFA8BB596}"/>
              </a:ext>
            </a:extLst>
          </p:cNvPr>
          <p:cNvSpPr txBox="1"/>
          <p:nvPr/>
        </p:nvSpPr>
        <p:spPr>
          <a:xfrm>
            <a:off x="461690" y="5872925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r>
              <a:rPr lang="de-DE" dirty="0"/>
              <a:t> Recall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7DC97B4-FE16-42A3-7959-E31F1B013182}"/>
              </a:ext>
            </a:extLst>
          </p:cNvPr>
          <p:cNvSpPr txBox="1"/>
          <p:nvPr/>
        </p:nvSpPr>
        <p:spPr>
          <a:xfrm>
            <a:off x="2841077" y="58661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E36140-4E08-A107-0A6F-A47ABEF05F99}"/>
              </a:ext>
            </a:extLst>
          </p:cNvPr>
          <p:cNvSpPr txBox="1"/>
          <p:nvPr/>
        </p:nvSpPr>
        <p:spPr>
          <a:xfrm>
            <a:off x="3377120" y="5622391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69D000A-381C-B3E4-76F3-D73DB1E0BDBB}"/>
              </a:ext>
            </a:extLst>
          </p:cNvPr>
          <p:cNvCxnSpPr>
            <a:cxnSpLocks/>
          </p:cNvCxnSpPr>
          <p:nvPr/>
        </p:nvCxnSpPr>
        <p:spPr>
          <a:xfrm>
            <a:off x="3184573" y="6051574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C9B73CC0-906E-CA42-DBE0-2A8AA5470837}"/>
              </a:ext>
            </a:extLst>
          </p:cNvPr>
          <p:cNvSpPr txBox="1"/>
          <p:nvPr/>
        </p:nvSpPr>
        <p:spPr>
          <a:xfrm>
            <a:off x="3231530" y="611770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2+1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728DA52-F10B-CF9C-F44E-9EF7EEB660DF}"/>
              </a:ext>
            </a:extLst>
          </p:cNvPr>
          <p:cNvSpPr txBox="1"/>
          <p:nvPr/>
        </p:nvSpPr>
        <p:spPr>
          <a:xfrm>
            <a:off x="3857911" y="585457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195FBE5-848C-0060-B9D3-5093CE5E09C2}"/>
              </a:ext>
            </a:extLst>
          </p:cNvPr>
          <p:cNvSpPr txBox="1"/>
          <p:nvPr/>
        </p:nvSpPr>
        <p:spPr>
          <a:xfrm>
            <a:off x="2841077" y="58661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D00F56-A83A-E4BF-087D-F2BF04E925FD}"/>
              </a:ext>
            </a:extLst>
          </p:cNvPr>
          <p:cNvSpPr txBox="1"/>
          <p:nvPr/>
        </p:nvSpPr>
        <p:spPr>
          <a:xfrm>
            <a:off x="3377120" y="5622391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CF67AE1F-5989-83A3-D7BA-E6D121610353}"/>
              </a:ext>
            </a:extLst>
          </p:cNvPr>
          <p:cNvCxnSpPr>
            <a:cxnSpLocks/>
          </p:cNvCxnSpPr>
          <p:nvPr/>
        </p:nvCxnSpPr>
        <p:spPr>
          <a:xfrm>
            <a:off x="3184573" y="6051574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E7EFFB20-CF1F-0C54-A1ED-B9D4469B16CA}"/>
              </a:ext>
            </a:extLst>
          </p:cNvPr>
          <p:cNvSpPr txBox="1"/>
          <p:nvPr/>
        </p:nvSpPr>
        <p:spPr>
          <a:xfrm>
            <a:off x="4245619" y="583604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33,3%</a:t>
            </a:r>
          </a:p>
        </p:txBody>
      </p:sp>
      <p:sp>
        <p:nvSpPr>
          <p:cNvPr id="11" name="Sehne 10">
            <a:extLst>
              <a:ext uri="{FF2B5EF4-FFF2-40B4-BE49-F238E27FC236}">
                <a16:creationId xmlns:a16="http://schemas.microsoft.com/office/drawing/2014/main" id="{AABA119A-92D1-551D-F78E-0CE81D259049}"/>
              </a:ext>
            </a:extLst>
          </p:cNvPr>
          <p:cNvSpPr/>
          <p:nvPr/>
        </p:nvSpPr>
        <p:spPr>
          <a:xfrm>
            <a:off x="8363654" y="5611088"/>
            <a:ext cx="360000" cy="36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831BAAB-39B4-5D40-4A67-BFAE72E30453}"/>
              </a:ext>
            </a:extLst>
          </p:cNvPr>
          <p:cNvCxnSpPr>
            <a:cxnSpLocks/>
          </p:cNvCxnSpPr>
          <p:nvPr/>
        </p:nvCxnSpPr>
        <p:spPr>
          <a:xfrm>
            <a:off x="8145373" y="6042530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43D3D06A-5ED5-DF5E-D9B6-7E37C0F1F452}"/>
              </a:ext>
            </a:extLst>
          </p:cNvPr>
          <p:cNvSpPr txBox="1"/>
          <p:nvPr/>
        </p:nvSpPr>
        <p:spPr>
          <a:xfrm>
            <a:off x="6062399" y="5863071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r>
              <a:rPr lang="de-DE" dirty="0"/>
              <a:t> Precision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ED5259BF-6EE3-540E-DB1E-4F4F9CFB7255}"/>
              </a:ext>
            </a:extLst>
          </p:cNvPr>
          <p:cNvGrpSpPr/>
          <p:nvPr/>
        </p:nvGrpSpPr>
        <p:grpSpPr>
          <a:xfrm>
            <a:off x="8306241" y="6099076"/>
            <a:ext cx="360000" cy="360000"/>
            <a:chOff x="10252606" y="3402989"/>
            <a:chExt cx="720000" cy="725781"/>
          </a:xfrm>
        </p:grpSpPr>
        <p:sp>
          <p:nvSpPr>
            <p:cNvPr id="32" name="Sehne 31">
              <a:extLst>
                <a:ext uri="{FF2B5EF4-FFF2-40B4-BE49-F238E27FC236}">
                  <a16:creationId xmlns:a16="http://schemas.microsoft.com/office/drawing/2014/main" id="{E36CCA3B-388B-F669-9AA9-1BDBECFDC4A8}"/>
                </a:ext>
              </a:extLst>
            </p:cNvPr>
            <p:cNvSpPr/>
            <p:nvPr/>
          </p:nvSpPr>
          <p:spPr>
            <a:xfrm rot="10800000">
              <a:off x="10252606" y="3402990"/>
              <a:ext cx="720000" cy="720000"/>
            </a:xfrm>
            <a:prstGeom prst="chord">
              <a:avLst>
                <a:gd name="adj1" fmla="val 5451857"/>
                <a:gd name="adj2" fmla="val 16200000"/>
              </a:avLst>
            </a:prstGeom>
            <a:solidFill>
              <a:srgbClr val="C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Sehne 32">
              <a:extLst>
                <a:ext uri="{FF2B5EF4-FFF2-40B4-BE49-F238E27FC236}">
                  <a16:creationId xmlns:a16="http://schemas.microsoft.com/office/drawing/2014/main" id="{0DA6BA81-A32F-0073-BE1D-4120A857FDE9}"/>
                </a:ext>
              </a:extLst>
            </p:cNvPr>
            <p:cNvSpPr>
              <a:spLocks/>
            </p:cNvSpPr>
            <p:nvPr/>
          </p:nvSpPr>
          <p:spPr>
            <a:xfrm>
              <a:off x="10252606" y="3402989"/>
              <a:ext cx="720000" cy="720000"/>
            </a:xfrm>
            <a:prstGeom prst="chord">
              <a:avLst>
                <a:gd name="adj1" fmla="val 5451857"/>
                <a:gd name="adj2" fmla="val 16200000"/>
              </a:avLst>
            </a:prstGeom>
            <a:solidFill>
              <a:srgbClr val="00B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FB21DA7-6273-9B93-D732-A14870B2F907}"/>
                </a:ext>
              </a:extLst>
            </p:cNvPr>
            <p:cNvSpPr/>
            <p:nvPr/>
          </p:nvSpPr>
          <p:spPr>
            <a:xfrm>
              <a:off x="10252606" y="3408770"/>
              <a:ext cx="720000" cy="72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D697DCC1-CAB1-2016-09D6-9277A069C18D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A82530B7-1813-E622-B3CD-04E20AC8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196613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D67B-13B3-114B-B4A7-15188A56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3C85D1-AEF7-08C0-CEA2-F22A6789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Answer</a:t>
            </a:r>
            <a:r>
              <a:rPr lang="de-DE" dirty="0"/>
              <a:t> Metriken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097375C-6833-0CC4-54EF-06DFDBF37C35}"/>
              </a:ext>
            </a:extLst>
          </p:cNvPr>
          <p:cNvSpPr txBox="1"/>
          <p:nvPr/>
        </p:nvSpPr>
        <p:spPr>
          <a:xfrm>
            <a:off x="1197812" y="226317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Musterlösung Fakten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758E7F-A8BF-594F-3B6F-FCB755EF1AED}"/>
              </a:ext>
            </a:extLst>
          </p:cNvPr>
          <p:cNvSpPr txBox="1"/>
          <p:nvPr/>
        </p:nvSpPr>
        <p:spPr>
          <a:xfrm>
            <a:off x="6575955" y="2748166"/>
            <a:ext cx="530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2855EDB-5631-14D5-58F7-EE6CF8F42237}"/>
              </a:ext>
            </a:extLst>
          </p:cNvPr>
          <p:cNvSpPr txBox="1"/>
          <p:nvPr/>
        </p:nvSpPr>
        <p:spPr>
          <a:xfrm>
            <a:off x="7326805" y="2234502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6C9F381-BCC7-6DD9-E20A-B17BCA44EA02}"/>
              </a:ext>
            </a:extLst>
          </p:cNvPr>
          <p:cNvSpPr txBox="1"/>
          <p:nvPr/>
        </p:nvSpPr>
        <p:spPr>
          <a:xfrm>
            <a:off x="460442" y="4199770"/>
            <a:ext cx="108560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b="1" dirty="0">
                <a:effectLst/>
                <a:latin typeface="Helvetica" pitchFamily="2" charset="0"/>
              </a:rPr>
              <a:t>True Positives (TP)	</a:t>
            </a:r>
            <a:r>
              <a:rPr lang="de-DE" dirty="0">
                <a:effectLst/>
                <a:latin typeface="Helvetica" pitchFamily="2" charset="0"/>
              </a:rPr>
              <a:t>: 1 Fakt der Musterlösung kommt in der Chatbot-Antwort vor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Positives (FP)	</a:t>
            </a:r>
            <a:r>
              <a:rPr lang="de-DE" dirty="0">
                <a:effectLst/>
                <a:latin typeface="Helvetica" pitchFamily="2" charset="0"/>
              </a:rPr>
              <a:t>: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dirty="0">
                <a:effectLst/>
                <a:latin typeface="Helvetica" pitchFamily="2" charset="0"/>
              </a:rPr>
              <a:t>0 Fakten kommen zusätzlich in der Chatbot-Antwort vor</a:t>
            </a:r>
          </a:p>
          <a:p>
            <a:pPr>
              <a:buNone/>
            </a:pPr>
            <a:r>
              <a:rPr lang="de-DE" b="1" dirty="0" err="1">
                <a:effectLst/>
                <a:latin typeface="Helvetica" pitchFamily="2" charset="0"/>
              </a:rPr>
              <a:t>False</a:t>
            </a:r>
            <a:r>
              <a:rPr lang="de-DE" b="1" dirty="0">
                <a:effectLst/>
                <a:latin typeface="Helvetica" pitchFamily="2" charset="0"/>
              </a:rPr>
              <a:t> Negatives (FN)	</a:t>
            </a:r>
            <a:r>
              <a:rPr lang="de-DE" dirty="0">
                <a:effectLst/>
                <a:latin typeface="Helvetica" pitchFamily="2" charset="0"/>
              </a:rPr>
              <a:t>: 2 Fakten der Musterlösung kommen </a:t>
            </a:r>
            <a:r>
              <a:rPr lang="de-DE" dirty="0">
                <a:latin typeface="Helvetica" pitchFamily="2" charset="0"/>
              </a:rPr>
              <a:t>NICHT in der Chatbot-Antwort vor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D4DD42F-19A3-DCA8-632C-96B7A317B438}"/>
              </a:ext>
            </a:extLst>
          </p:cNvPr>
          <p:cNvSpPr txBox="1"/>
          <p:nvPr/>
        </p:nvSpPr>
        <p:spPr>
          <a:xfrm>
            <a:off x="416054" y="2690336"/>
            <a:ext cx="440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kann für 3 Monate kostenlos getestet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Vertrag kann monatlich </a:t>
            </a:r>
          </a:p>
          <a:p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    gekündigt werden</a:t>
            </a:r>
          </a:p>
        </p:txBody>
      </p:sp>
      <p:sp>
        <p:nvSpPr>
          <p:cNvPr id="4" name="Sehne 3">
            <a:extLst>
              <a:ext uri="{FF2B5EF4-FFF2-40B4-BE49-F238E27FC236}">
                <a16:creationId xmlns:a16="http://schemas.microsoft.com/office/drawing/2014/main" id="{5BC0D5B5-F573-1706-0947-2FC6BB341178}"/>
              </a:ext>
            </a:extLst>
          </p:cNvPr>
          <p:cNvSpPr/>
          <p:nvPr/>
        </p:nvSpPr>
        <p:spPr>
          <a:xfrm>
            <a:off x="2419849" y="5619617"/>
            <a:ext cx="360000" cy="36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08C649E1-AF62-52BB-7518-0ACD4629AFF2}"/>
              </a:ext>
            </a:extLst>
          </p:cNvPr>
          <p:cNvCxnSpPr>
            <a:cxnSpLocks/>
          </p:cNvCxnSpPr>
          <p:nvPr/>
        </p:nvCxnSpPr>
        <p:spPr>
          <a:xfrm>
            <a:off x="2168913" y="6051059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ehne 16">
            <a:extLst>
              <a:ext uri="{FF2B5EF4-FFF2-40B4-BE49-F238E27FC236}">
                <a16:creationId xmlns:a16="http://schemas.microsoft.com/office/drawing/2014/main" id="{924C78D1-D57A-264B-C8BA-0EA20EFF535E}"/>
              </a:ext>
            </a:extLst>
          </p:cNvPr>
          <p:cNvSpPr>
            <a:spLocks/>
          </p:cNvSpPr>
          <p:nvPr/>
        </p:nvSpPr>
        <p:spPr>
          <a:xfrm>
            <a:off x="2438670" y="6135566"/>
            <a:ext cx="360000" cy="36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1012C03-F422-7D48-F31D-13C76D5DE6DD}"/>
              </a:ext>
            </a:extLst>
          </p:cNvPr>
          <p:cNvSpPr/>
          <p:nvPr/>
        </p:nvSpPr>
        <p:spPr>
          <a:xfrm rot="16200000">
            <a:off x="2318057" y="6194952"/>
            <a:ext cx="359999" cy="241228"/>
          </a:xfrm>
          <a:prstGeom prst="rect">
            <a:avLst/>
          </a:prstGeom>
          <a:solidFill>
            <a:srgbClr val="92D3C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FBA5717-AFCA-5D5C-6923-3661A1F709D5}"/>
              </a:ext>
            </a:extLst>
          </p:cNvPr>
          <p:cNvSpPr txBox="1"/>
          <p:nvPr/>
        </p:nvSpPr>
        <p:spPr>
          <a:xfrm>
            <a:off x="461690" y="5872925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r>
              <a:rPr lang="de-DE" dirty="0"/>
              <a:t> Recall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1C82AA-392D-5633-9B90-CEC0040EC188}"/>
              </a:ext>
            </a:extLst>
          </p:cNvPr>
          <p:cNvSpPr txBox="1"/>
          <p:nvPr/>
        </p:nvSpPr>
        <p:spPr>
          <a:xfrm>
            <a:off x="2841077" y="58661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1B512A-65E7-27DB-785B-B5DF791D3D83}"/>
              </a:ext>
            </a:extLst>
          </p:cNvPr>
          <p:cNvSpPr txBox="1"/>
          <p:nvPr/>
        </p:nvSpPr>
        <p:spPr>
          <a:xfrm>
            <a:off x="3377120" y="5622391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08DDFF94-95CC-0764-ADA4-EF95356C335A}"/>
              </a:ext>
            </a:extLst>
          </p:cNvPr>
          <p:cNvCxnSpPr>
            <a:cxnSpLocks/>
          </p:cNvCxnSpPr>
          <p:nvPr/>
        </p:nvCxnSpPr>
        <p:spPr>
          <a:xfrm>
            <a:off x="3184573" y="6051574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67F06558-683E-CF7E-BAF6-FF61B8BBC3DD}"/>
              </a:ext>
            </a:extLst>
          </p:cNvPr>
          <p:cNvSpPr txBox="1"/>
          <p:nvPr/>
        </p:nvSpPr>
        <p:spPr>
          <a:xfrm>
            <a:off x="3231530" y="6117705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2+1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815360E-AE37-B835-2AF1-D9B441F46782}"/>
              </a:ext>
            </a:extLst>
          </p:cNvPr>
          <p:cNvSpPr txBox="1"/>
          <p:nvPr/>
        </p:nvSpPr>
        <p:spPr>
          <a:xfrm>
            <a:off x="3857911" y="585457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1CC4438-8637-7E0D-D6BA-1F070537D3B4}"/>
              </a:ext>
            </a:extLst>
          </p:cNvPr>
          <p:cNvSpPr txBox="1"/>
          <p:nvPr/>
        </p:nvSpPr>
        <p:spPr>
          <a:xfrm>
            <a:off x="2841077" y="58661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C26B201-1F3F-E8E8-D92A-BA3F72BE0AD7}"/>
              </a:ext>
            </a:extLst>
          </p:cNvPr>
          <p:cNvSpPr txBox="1"/>
          <p:nvPr/>
        </p:nvSpPr>
        <p:spPr>
          <a:xfrm>
            <a:off x="3377120" y="5622391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B0F95E32-8CC6-3A15-EAF6-733DF7E040FE}"/>
              </a:ext>
            </a:extLst>
          </p:cNvPr>
          <p:cNvCxnSpPr>
            <a:cxnSpLocks/>
          </p:cNvCxnSpPr>
          <p:nvPr/>
        </p:nvCxnSpPr>
        <p:spPr>
          <a:xfrm>
            <a:off x="3184573" y="6051574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C1EA6876-7B2F-1D7A-BF85-41A80556DEA3}"/>
              </a:ext>
            </a:extLst>
          </p:cNvPr>
          <p:cNvSpPr txBox="1"/>
          <p:nvPr/>
        </p:nvSpPr>
        <p:spPr>
          <a:xfrm>
            <a:off x="4245619" y="583604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33,3%</a:t>
            </a:r>
          </a:p>
        </p:txBody>
      </p:sp>
      <p:sp>
        <p:nvSpPr>
          <p:cNvPr id="11" name="Sehne 10">
            <a:extLst>
              <a:ext uri="{FF2B5EF4-FFF2-40B4-BE49-F238E27FC236}">
                <a16:creationId xmlns:a16="http://schemas.microsoft.com/office/drawing/2014/main" id="{B0E6BCE2-CABE-991F-D565-166060EE3F33}"/>
              </a:ext>
            </a:extLst>
          </p:cNvPr>
          <p:cNvSpPr/>
          <p:nvPr/>
        </p:nvSpPr>
        <p:spPr>
          <a:xfrm>
            <a:off x="8363654" y="5611088"/>
            <a:ext cx="360000" cy="360000"/>
          </a:xfrm>
          <a:prstGeom prst="chord">
            <a:avLst>
              <a:gd name="adj1" fmla="val 5451857"/>
              <a:gd name="adj2" fmla="val 16200000"/>
            </a:avLst>
          </a:prstGeom>
          <a:solidFill>
            <a:srgbClr val="00B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9D3A287-252C-0D67-14BF-74CA6EBEF2F1}"/>
              </a:ext>
            </a:extLst>
          </p:cNvPr>
          <p:cNvCxnSpPr>
            <a:cxnSpLocks/>
          </p:cNvCxnSpPr>
          <p:nvPr/>
        </p:nvCxnSpPr>
        <p:spPr>
          <a:xfrm>
            <a:off x="8145373" y="6042530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7099D374-D06A-C605-BCD7-1D73AE69E88B}"/>
              </a:ext>
            </a:extLst>
          </p:cNvPr>
          <p:cNvSpPr txBox="1"/>
          <p:nvPr/>
        </p:nvSpPr>
        <p:spPr>
          <a:xfrm>
            <a:off x="6062399" y="5863071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Answer</a:t>
            </a:r>
            <a:r>
              <a:rPr lang="de-DE" dirty="0"/>
              <a:t> Precision</a:t>
            </a:r>
          </a:p>
        </p:txBody>
      </p: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30EB6BEF-29DB-6878-349D-0D00F185958B}"/>
              </a:ext>
            </a:extLst>
          </p:cNvPr>
          <p:cNvGrpSpPr/>
          <p:nvPr/>
        </p:nvGrpSpPr>
        <p:grpSpPr>
          <a:xfrm>
            <a:off x="8306241" y="6099076"/>
            <a:ext cx="360000" cy="360000"/>
            <a:chOff x="10252606" y="3402989"/>
            <a:chExt cx="720000" cy="725781"/>
          </a:xfrm>
        </p:grpSpPr>
        <p:sp>
          <p:nvSpPr>
            <p:cNvPr id="32" name="Sehne 31">
              <a:extLst>
                <a:ext uri="{FF2B5EF4-FFF2-40B4-BE49-F238E27FC236}">
                  <a16:creationId xmlns:a16="http://schemas.microsoft.com/office/drawing/2014/main" id="{E76AC4D5-1224-D635-10F1-8C529B74320E}"/>
                </a:ext>
              </a:extLst>
            </p:cNvPr>
            <p:cNvSpPr/>
            <p:nvPr/>
          </p:nvSpPr>
          <p:spPr>
            <a:xfrm rot="10800000">
              <a:off x="10252606" y="3402990"/>
              <a:ext cx="720000" cy="720000"/>
            </a:xfrm>
            <a:prstGeom prst="chord">
              <a:avLst>
                <a:gd name="adj1" fmla="val 5451857"/>
                <a:gd name="adj2" fmla="val 16200000"/>
              </a:avLst>
            </a:prstGeom>
            <a:solidFill>
              <a:srgbClr val="C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3" name="Sehne 32">
              <a:extLst>
                <a:ext uri="{FF2B5EF4-FFF2-40B4-BE49-F238E27FC236}">
                  <a16:creationId xmlns:a16="http://schemas.microsoft.com/office/drawing/2014/main" id="{6CE9C52B-A3ED-0187-B269-367F057EC9A1}"/>
                </a:ext>
              </a:extLst>
            </p:cNvPr>
            <p:cNvSpPr>
              <a:spLocks/>
            </p:cNvSpPr>
            <p:nvPr/>
          </p:nvSpPr>
          <p:spPr>
            <a:xfrm>
              <a:off x="10252606" y="3402989"/>
              <a:ext cx="720000" cy="720000"/>
            </a:xfrm>
            <a:prstGeom prst="chord">
              <a:avLst>
                <a:gd name="adj1" fmla="val 5451857"/>
                <a:gd name="adj2" fmla="val 16200000"/>
              </a:avLst>
            </a:prstGeom>
            <a:solidFill>
              <a:srgbClr val="00B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FDCE47F-2A90-A7DD-9978-9C62DD9735B3}"/>
                </a:ext>
              </a:extLst>
            </p:cNvPr>
            <p:cNvSpPr/>
            <p:nvPr/>
          </p:nvSpPr>
          <p:spPr>
            <a:xfrm>
              <a:off x="10252606" y="3408770"/>
              <a:ext cx="720000" cy="720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8FD66339-DC50-C5DE-605C-63A937B3A900}"/>
              </a:ext>
            </a:extLst>
          </p:cNvPr>
          <p:cNvSpPr txBox="1"/>
          <p:nvPr/>
        </p:nvSpPr>
        <p:spPr>
          <a:xfrm>
            <a:off x="9377743" y="5612450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933BC68C-B146-6659-DE1C-3FB6EAC4DF4E}"/>
              </a:ext>
            </a:extLst>
          </p:cNvPr>
          <p:cNvCxnSpPr>
            <a:cxnSpLocks/>
          </p:cNvCxnSpPr>
          <p:nvPr/>
        </p:nvCxnSpPr>
        <p:spPr>
          <a:xfrm>
            <a:off x="9185196" y="6041633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AFA7247-C1A3-7A4C-EA76-A61D0E87251D}"/>
              </a:ext>
            </a:extLst>
          </p:cNvPr>
          <p:cNvSpPr txBox="1"/>
          <p:nvPr/>
        </p:nvSpPr>
        <p:spPr>
          <a:xfrm>
            <a:off x="9232153" y="610776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+ 0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19E4DB6-9220-AE53-55AF-98FCCD01E33A}"/>
              </a:ext>
            </a:extLst>
          </p:cNvPr>
          <p:cNvSpPr txBox="1"/>
          <p:nvPr/>
        </p:nvSpPr>
        <p:spPr>
          <a:xfrm>
            <a:off x="9858534" y="584463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422AABA-BF71-9F2A-6AA5-265247406CF7}"/>
              </a:ext>
            </a:extLst>
          </p:cNvPr>
          <p:cNvSpPr txBox="1"/>
          <p:nvPr/>
        </p:nvSpPr>
        <p:spPr>
          <a:xfrm>
            <a:off x="9377743" y="5612450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C04D6B57-BC0C-9492-6747-2FF26344D275}"/>
              </a:ext>
            </a:extLst>
          </p:cNvPr>
          <p:cNvCxnSpPr>
            <a:cxnSpLocks/>
          </p:cNvCxnSpPr>
          <p:nvPr/>
        </p:nvCxnSpPr>
        <p:spPr>
          <a:xfrm>
            <a:off x="9185196" y="6041633"/>
            <a:ext cx="6362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DC87CD8F-A696-3E00-F1B8-9AECAF491D97}"/>
              </a:ext>
            </a:extLst>
          </p:cNvPr>
          <p:cNvSpPr txBox="1"/>
          <p:nvPr/>
        </p:nvSpPr>
        <p:spPr>
          <a:xfrm>
            <a:off x="10246242" y="5826099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100 %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BEA9D44-CA10-A0A7-0036-A4722838BFAE}"/>
              </a:ext>
            </a:extLst>
          </p:cNvPr>
          <p:cNvSpPr txBox="1"/>
          <p:nvPr/>
        </p:nvSpPr>
        <p:spPr>
          <a:xfrm>
            <a:off x="8833626" y="58482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0C6E5C-5858-67CB-86C6-D5E448C2C893}"/>
              </a:ext>
            </a:extLst>
          </p:cNvPr>
          <p:cNvSpPr txBox="1"/>
          <p:nvPr/>
        </p:nvSpPr>
        <p:spPr>
          <a:xfrm>
            <a:off x="219172" y="1443841"/>
            <a:ext cx="11875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Precision und Recall</a:t>
            </a: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40" name="Foliennummernplatzhalter 39">
            <a:extLst>
              <a:ext uri="{FF2B5EF4-FFF2-40B4-BE49-F238E27FC236}">
                <a16:creationId xmlns:a16="http://schemas.microsoft.com/office/drawing/2014/main" id="{327E6CB6-60E1-605C-2E8D-006DAC73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7701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0E95A-A657-7F5D-F4B4-A4ABAB2C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B1CC0-A90D-3DAB-0B7B-C99C114A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sind RAG-Anwendungen?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F415801-51AA-157F-1315-5134F7FC040C}"/>
              </a:ext>
            </a:extLst>
          </p:cNvPr>
          <p:cNvSpPr txBox="1"/>
          <p:nvPr/>
        </p:nvSpPr>
        <p:spPr>
          <a:xfrm>
            <a:off x="2754599" y="1641372"/>
            <a:ext cx="6006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</a:t>
            </a:r>
            <a:r>
              <a:rPr lang="de-DE" dirty="0"/>
              <a:t>etrieval-</a:t>
            </a:r>
            <a:r>
              <a:rPr lang="de-DE" b="1" dirty="0" err="1"/>
              <a:t>A</a:t>
            </a:r>
            <a:r>
              <a:rPr lang="de-DE" dirty="0" err="1"/>
              <a:t>ugmented</a:t>
            </a:r>
            <a:r>
              <a:rPr lang="de-DE" dirty="0"/>
              <a:t> 			</a:t>
            </a:r>
            <a:r>
              <a:rPr lang="de-DE" b="1" dirty="0"/>
              <a:t>G</a:t>
            </a:r>
            <a:r>
              <a:rPr lang="de-DE" dirty="0"/>
              <a:t>eneration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61A536A-6685-62EB-8D21-C40B5D7A21D0}"/>
              </a:ext>
            </a:extLst>
          </p:cNvPr>
          <p:cNvSpPr txBox="1"/>
          <p:nvPr/>
        </p:nvSpPr>
        <p:spPr>
          <a:xfrm>
            <a:off x="869796" y="2538762"/>
            <a:ext cx="551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Durchsuchung und Nutzung eigener Datenquellen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2FCD71-C6CB-6A12-1D2A-C2CEF36D2392}"/>
              </a:ext>
            </a:extLst>
          </p:cNvPr>
          <p:cNvSpPr txBox="1"/>
          <p:nvPr/>
        </p:nvSpPr>
        <p:spPr>
          <a:xfrm>
            <a:off x="6795127" y="2538762"/>
            <a:ext cx="5519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Beantwortung einer Anfrage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DD0E896-4A62-FEE8-CDB4-AA68E910B1A7}"/>
              </a:ext>
            </a:extLst>
          </p:cNvPr>
          <p:cNvCxnSpPr/>
          <p:nvPr/>
        </p:nvCxnSpPr>
        <p:spPr>
          <a:xfrm flipH="1">
            <a:off x="3802566" y="2057400"/>
            <a:ext cx="18000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B555F2E-A86A-1A49-E37A-4840F301A579}"/>
              </a:ext>
            </a:extLst>
          </p:cNvPr>
          <p:cNvCxnSpPr>
            <a:cxnSpLocks/>
          </p:cNvCxnSpPr>
          <p:nvPr/>
        </p:nvCxnSpPr>
        <p:spPr>
          <a:xfrm>
            <a:off x="8119436" y="2048300"/>
            <a:ext cx="18000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0864809-B47F-6BF3-E3BE-14EFEB29798C}"/>
              </a:ext>
            </a:extLst>
          </p:cNvPr>
          <p:cNvSpPr/>
          <p:nvPr/>
        </p:nvSpPr>
        <p:spPr>
          <a:xfrm>
            <a:off x="3154730" y="29718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059E588C-3F03-42FD-CD3A-6E5ED36F1F62}"/>
              </a:ext>
            </a:extLst>
          </p:cNvPr>
          <p:cNvSpPr/>
          <p:nvPr/>
        </p:nvSpPr>
        <p:spPr>
          <a:xfrm>
            <a:off x="3307130" y="31242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46BB5DA5-8769-82D2-C3DD-413C1B9CE047}"/>
              </a:ext>
            </a:extLst>
          </p:cNvPr>
          <p:cNvSpPr/>
          <p:nvPr/>
        </p:nvSpPr>
        <p:spPr>
          <a:xfrm>
            <a:off x="3459530" y="32766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C6B6CB1-1616-5E1A-D3F9-427F2FDD03E7}"/>
              </a:ext>
            </a:extLst>
          </p:cNvPr>
          <p:cNvSpPr/>
          <p:nvPr/>
        </p:nvSpPr>
        <p:spPr>
          <a:xfrm>
            <a:off x="3611930" y="3429000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Internes Wiki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F629E72E-2833-886F-2556-595521C19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071" y="3235779"/>
            <a:ext cx="1170562" cy="11705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66A7251-07D4-32CA-CE72-F91977D47D47}"/>
              </a:ext>
            </a:extLst>
          </p:cNvPr>
          <p:cNvSpPr txBox="1"/>
          <p:nvPr/>
        </p:nvSpPr>
        <p:spPr>
          <a:xfrm>
            <a:off x="1518683" y="5000021"/>
            <a:ext cx="847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Ziel: </a:t>
            </a:r>
            <a:r>
              <a:rPr lang="de-DE" u="sng" dirty="0"/>
              <a:t>Relevante Antworten</a:t>
            </a:r>
            <a:r>
              <a:rPr lang="de-DE" dirty="0"/>
              <a:t> zu Fragen, die </a:t>
            </a:r>
            <a:r>
              <a:rPr lang="de-DE" u="sng" dirty="0"/>
              <a:t>durch Daten belegt</a:t>
            </a:r>
            <a:r>
              <a:rPr lang="de-DE" dirty="0"/>
              <a:t> werden könnten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17D2C5-5873-7BEC-C69B-D4C77795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38361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5769E-7808-35D2-CB27-64808D91E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C46AD-8279-6EDF-06AA-E5726FE5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Answer</a:t>
            </a:r>
            <a:r>
              <a:rPr lang="de-DE" dirty="0"/>
              <a:t> Metriken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82D122-0FD0-8258-DD08-7C97D150B522}"/>
              </a:ext>
            </a:extLst>
          </p:cNvPr>
          <p:cNvSpPr txBox="1"/>
          <p:nvPr/>
        </p:nvSpPr>
        <p:spPr>
          <a:xfrm>
            <a:off x="219172" y="1443841"/>
            <a:ext cx="11875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b="1" dirty="0" err="1">
                <a:effectLst/>
                <a:latin typeface="Helvetica" pitchFamily="2" charset="0"/>
              </a:rPr>
              <a:t>Faithfulness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</a:p>
          <a:p>
            <a:pPr>
              <a:buNone/>
            </a:pP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C518690-4417-FCBB-C024-C5E5E70DA5DE}"/>
              </a:ext>
            </a:extLst>
          </p:cNvPr>
          <p:cNvSpPr txBox="1"/>
          <p:nvPr/>
        </p:nvSpPr>
        <p:spPr>
          <a:xfrm>
            <a:off x="1174859" y="2248093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6BAF81-CCC5-9629-AEE4-CACD0978D078}"/>
              </a:ext>
            </a:extLst>
          </p:cNvPr>
          <p:cNvSpPr/>
          <p:nvPr/>
        </p:nvSpPr>
        <p:spPr>
          <a:xfrm>
            <a:off x="8122380" y="2740348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A31059-ADF9-287A-D138-E77E82C83152}"/>
              </a:ext>
            </a:extLst>
          </p:cNvPr>
          <p:cNvSpPr/>
          <p:nvPr/>
        </p:nvSpPr>
        <p:spPr>
          <a:xfrm>
            <a:off x="9042437" y="2740348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2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EDDFF6A-52A2-4876-1E29-39CE92EE1F6B}"/>
              </a:ext>
            </a:extLst>
          </p:cNvPr>
          <p:cNvSpPr/>
          <p:nvPr/>
        </p:nvSpPr>
        <p:spPr>
          <a:xfrm>
            <a:off x="9934998" y="2740348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FFFC6E-98E0-7D90-A216-045F1AAB38EE}"/>
              </a:ext>
            </a:extLst>
          </p:cNvPr>
          <p:cNvSpPr txBox="1"/>
          <p:nvPr/>
        </p:nvSpPr>
        <p:spPr>
          <a:xfrm>
            <a:off x="8556818" y="2248093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Context</a:t>
            </a:r>
            <a:r>
              <a:rPr lang="de-DE" b="1" dirty="0"/>
              <a:t> Dokumente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860265A-189B-D103-F5CB-1DED86F437A0}"/>
              </a:ext>
            </a:extLst>
          </p:cNvPr>
          <p:cNvSpPr/>
          <p:nvPr/>
        </p:nvSpPr>
        <p:spPr>
          <a:xfrm>
            <a:off x="10779267" y="2740348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4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0380FEB-CF92-9B5E-A319-A2862091E242}"/>
              </a:ext>
            </a:extLst>
          </p:cNvPr>
          <p:cNvCxnSpPr/>
          <p:nvPr/>
        </p:nvCxnSpPr>
        <p:spPr>
          <a:xfrm>
            <a:off x="3723588" y="3803036"/>
            <a:ext cx="754144" cy="391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2AE3744-B90F-D551-67B4-62FE6E4D2765}"/>
              </a:ext>
            </a:extLst>
          </p:cNvPr>
          <p:cNvCxnSpPr>
            <a:cxnSpLocks/>
          </p:cNvCxnSpPr>
          <p:nvPr/>
        </p:nvCxnSpPr>
        <p:spPr>
          <a:xfrm flipH="1">
            <a:off x="7560192" y="3801153"/>
            <a:ext cx="684632" cy="395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16E4DA97-C728-B95A-ED1C-74343A9C6B41}"/>
              </a:ext>
            </a:extLst>
          </p:cNvPr>
          <p:cNvSpPr txBox="1"/>
          <p:nvPr/>
        </p:nvSpPr>
        <p:spPr>
          <a:xfrm>
            <a:off x="2624984" y="4478931"/>
            <a:ext cx="756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Welche Fakten der Chatbot-Antwort sind durch Dokumente belegt?</a:t>
            </a:r>
          </a:p>
          <a:p>
            <a:r>
              <a:rPr lang="de-DE" dirty="0"/>
              <a:t>-&gt; Metrik um Halluzinationen zu messen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74B1BD-67EE-9255-1F9E-D0795E1F3341}"/>
              </a:ext>
            </a:extLst>
          </p:cNvPr>
          <p:cNvSpPr txBox="1"/>
          <p:nvPr/>
        </p:nvSpPr>
        <p:spPr>
          <a:xfrm>
            <a:off x="416054" y="2690336"/>
            <a:ext cx="440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Produkt XY kostet 10 Euro pro Monat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9E24B5-28A6-4A35-CDAF-75899C332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145515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B6B89-749E-BBAE-4025-2C1E6534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CFA73-E93D-D98C-D974-0F6DA62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Berechnung </a:t>
            </a:r>
            <a:r>
              <a:rPr lang="de-DE" dirty="0" err="1"/>
              <a:t>Answer</a:t>
            </a:r>
            <a:r>
              <a:rPr lang="de-DE" dirty="0"/>
              <a:t> Metriken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18E8051-F39C-AB58-6BD2-69B82458BB11}"/>
              </a:ext>
            </a:extLst>
          </p:cNvPr>
          <p:cNvSpPr txBox="1"/>
          <p:nvPr/>
        </p:nvSpPr>
        <p:spPr>
          <a:xfrm>
            <a:off x="219172" y="1443841"/>
            <a:ext cx="118754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b="1" dirty="0" err="1">
                <a:effectLst/>
                <a:latin typeface="Helvetica" pitchFamily="2" charset="0"/>
              </a:rPr>
              <a:t>Answer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  <a:r>
              <a:rPr lang="de-DE" b="1" dirty="0" err="1">
                <a:effectLst/>
                <a:latin typeface="Helvetica" pitchFamily="2" charset="0"/>
              </a:rPr>
              <a:t>Faithfulness</a:t>
            </a:r>
            <a:r>
              <a:rPr lang="de-DE" b="1" dirty="0">
                <a:effectLst/>
                <a:latin typeface="Helvetica" pitchFamily="2" charset="0"/>
              </a:rPr>
              <a:t> </a:t>
            </a:r>
          </a:p>
          <a:p>
            <a:pPr>
              <a:buNone/>
            </a:pPr>
            <a:endParaRPr lang="de-DE" dirty="0">
              <a:effectLst/>
              <a:latin typeface="Helvetica" pitchFamily="2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F0BDFB6-3E50-A760-0278-FE6FE716A2AD}"/>
              </a:ext>
            </a:extLst>
          </p:cNvPr>
          <p:cNvSpPr txBox="1"/>
          <p:nvPr/>
        </p:nvSpPr>
        <p:spPr>
          <a:xfrm>
            <a:off x="1174859" y="2248093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Chatbot-Antwort Fakten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2520E9-3C1D-B675-A987-3C8C257BF270}"/>
              </a:ext>
            </a:extLst>
          </p:cNvPr>
          <p:cNvSpPr/>
          <p:nvPr/>
        </p:nvSpPr>
        <p:spPr>
          <a:xfrm>
            <a:off x="8122380" y="2740348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1006A8-0B37-FFDF-19B1-0EB26AB7E42F}"/>
              </a:ext>
            </a:extLst>
          </p:cNvPr>
          <p:cNvSpPr/>
          <p:nvPr/>
        </p:nvSpPr>
        <p:spPr>
          <a:xfrm>
            <a:off x="9042437" y="2740348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2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2B10B42-BCA2-2922-CB4D-DD43F2E2BC28}"/>
              </a:ext>
            </a:extLst>
          </p:cNvPr>
          <p:cNvSpPr/>
          <p:nvPr/>
        </p:nvSpPr>
        <p:spPr>
          <a:xfrm>
            <a:off x="9934998" y="2740348"/>
            <a:ext cx="720000" cy="936000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>
                <a:solidFill>
                  <a:srgbClr val="00B050"/>
                </a:solidFill>
              </a:rPr>
              <a:t>Dokument 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E95BB6-6C7D-DF67-94EF-0482769414FA}"/>
              </a:ext>
            </a:extLst>
          </p:cNvPr>
          <p:cNvSpPr txBox="1"/>
          <p:nvPr/>
        </p:nvSpPr>
        <p:spPr>
          <a:xfrm>
            <a:off x="8556818" y="2248093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Context</a:t>
            </a:r>
            <a:r>
              <a:rPr lang="de-DE" b="1" dirty="0"/>
              <a:t> Dokumente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0FE2FD8-4C59-D45A-6C1A-FD1231FCA53A}"/>
              </a:ext>
            </a:extLst>
          </p:cNvPr>
          <p:cNvSpPr/>
          <p:nvPr/>
        </p:nvSpPr>
        <p:spPr>
          <a:xfrm>
            <a:off x="10779267" y="2740348"/>
            <a:ext cx="720000" cy="936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700" dirty="0"/>
              <a:t>Dokument 4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CADF9E-95AA-0E71-34BC-2698AE912E61}"/>
              </a:ext>
            </a:extLst>
          </p:cNvPr>
          <p:cNvCxnSpPr/>
          <p:nvPr/>
        </p:nvCxnSpPr>
        <p:spPr>
          <a:xfrm>
            <a:off x="3723588" y="3803036"/>
            <a:ext cx="754144" cy="391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A106B99-8B7C-18EC-B9E9-2B9F62F974FA}"/>
              </a:ext>
            </a:extLst>
          </p:cNvPr>
          <p:cNvCxnSpPr>
            <a:cxnSpLocks/>
          </p:cNvCxnSpPr>
          <p:nvPr/>
        </p:nvCxnSpPr>
        <p:spPr>
          <a:xfrm flipH="1">
            <a:off x="7560192" y="3801153"/>
            <a:ext cx="684632" cy="395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F0124494-D5D8-584A-143D-53012F8D3876}"/>
              </a:ext>
            </a:extLst>
          </p:cNvPr>
          <p:cNvSpPr txBox="1"/>
          <p:nvPr/>
        </p:nvSpPr>
        <p:spPr>
          <a:xfrm>
            <a:off x="2624984" y="4478931"/>
            <a:ext cx="75616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Welche Fakten der Chatbot-Antwort sind durch Dokumente belegt?</a:t>
            </a:r>
          </a:p>
          <a:p>
            <a:r>
              <a:rPr lang="de-DE" dirty="0"/>
              <a:t>-&gt; Metrik um Halluzinationen zu messen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93C0007-4763-4161-530F-12E1F6F33078}"/>
              </a:ext>
            </a:extLst>
          </p:cNvPr>
          <p:cNvSpPr txBox="1"/>
          <p:nvPr/>
        </p:nvSpPr>
        <p:spPr>
          <a:xfrm>
            <a:off x="416054" y="2690336"/>
            <a:ext cx="440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Produkt XY kostet 10 Euro pro Monat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5720E8-744D-58A6-CFF3-5E5C866F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17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118F2B-5F67-8D38-1F3B-18F36CACE81A}"/>
              </a:ext>
            </a:extLst>
          </p:cNvPr>
          <p:cNvSpPr txBox="1"/>
          <p:nvPr/>
        </p:nvSpPr>
        <p:spPr>
          <a:xfrm>
            <a:off x="2226157" y="5433824"/>
            <a:ext cx="786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1 Fakt von insg. 1 Fakt durch </a:t>
            </a:r>
            <a:r>
              <a:rPr lang="de-DE" dirty="0" err="1">
                <a:solidFill>
                  <a:srgbClr val="00B050"/>
                </a:solidFill>
              </a:rPr>
              <a:t>Dok</a:t>
            </a:r>
            <a:r>
              <a:rPr lang="de-DE" dirty="0">
                <a:solidFill>
                  <a:srgbClr val="00B050"/>
                </a:solidFill>
              </a:rPr>
              <a:t> belegt = 100 % </a:t>
            </a:r>
            <a:r>
              <a:rPr lang="de-DE" dirty="0" err="1">
                <a:solidFill>
                  <a:srgbClr val="00B050"/>
                </a:solidFill>
              </a:rPr>
              <a:t>Answer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Faithfullness</a:t>
            </a:r>
            <a:endParaRPr lang="de-D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266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71543-8D55-96F8-A114-7EA5A9141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C26C42-FD53-06C0-9463-668CC62A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Tipps für die Evaluierung der Antwort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0AB9169-C2BD-FEB9-E319-A0F5DDC1627F}"/>
              </a:ext>
            </a:extLst>
          </p:cNvPr>
          <p:cNvSpPr txBox="1"/>
          <p:nvPr/>
        </p:nvSpPr>
        <p:spPr>
          <a:xfrm>
            <a:off x="663228" y="1743959"/>
            <a:ext cx="100739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Tipps: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Voraussetzung: gute </a:t>
            </a:r>
            <a:r>
              <a:rPr lang="de-DE" dirty="0" err="1"/>
              <a:t>Context</a:t>
            </a:r>
            <a:r>
              <a:rPr lang="de-DE" dirty="0"/>
              <a:t> Metriken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Answer</a:t>
            </a:r>
            <a:r>
              <a:rPr lang="de-DE" dirty="0"/>
              <a:t> Metriken können durch Wahl des LLMs und System Prompt verändert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Musterlösungen sollen die gewünschte Informationsdichte haben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Optimierung der Metriken sorgt für die Angleichung der Informationsdichte </a:t>
            </a:r>
          </a:p>
          <a:p>
            <a:r>
              <a:rPr lang="de-DE" dirty="0"/>
              <a:t>    ( relevant bei z.B. „Nice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“ Fakten)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DBA309-CFC0-65E6-BAEE-DD17572C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474560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8FC73-A73B-615E-D948-4640F2386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FC835-52E5-5487-29F7-673F1312A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Wann und Warum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55B730-CF5F-D052-F41A-F4B41627B55A}"/>
              </a:ext>
            </a:extLst>
          </p:cNvPr>
          <p:cNvSpPr txBox="1"/>
          <p:nvPr/>
        </p:nvSpPr>
        <p:spPr>
          <a:xfrm>
            <a:off x="889471" y="1480009"/>
            <a:ext cx="100739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Wann sollte ich die Evaluierung 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Entwicklung/Anpassung der RAG-Anwendung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Update von Daten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Regelmäßig zum Monitoring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7D394CE-281C-4FFE-470E-464A417B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873800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07C7A-A4DC-97B2-A9DC-80E185DCE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E9E96A-A95B-8A0B-D87D-332207A5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Wann und Warum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555720-B541-2E59-A033-C10E29BCEB8F}"/>
              </a:ext>
            </a:extLst>
          </p:cNvPr>
          <p:cNvSpPr txBox="1"/>
          <p:nvPr/>
        </p:nvSpPr>
        <p:spPr>
          <a:xfrm>
            <a:off x="889471" y="1480009"/>
            <a:ext cx="100739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Wann sollte ich die Evaluierung 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Entwicklung/Anpassung der RAG-Anwendung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Update von Daten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Regelmäßig zum Monitoring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Warum sollte ich die Evaluierung regelmäßig durchführen: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Veränderungen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BF0DD48-34A5-A44C-1A5F-5DB8A87F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1897161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E2E8D-F583-EA7A-B89F-ACCA844A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C035B-AEEA-E743-44F6-186AD8B0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Tipps für die Integration der Evaluierung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D6631C3-E677-0F32-7D02-5212882F7164}"/>
              </a:ext>
            </a:extLst>
          </p:cNvPr>
          <p:cNvSpPr txBox="1"/>
          <p:nvPr/>
        </p:nvSpPr>
        <p:spPr>
          <a:xfrm>
            <a:off x="889471" y="1480009"/>
            <a:ext cx="100739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Generelle Tipps: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Evaluierung ist testbar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Structured Outputs nutzen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Fragen + Musterantworten regelmäßig updaten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782A21-E605-A306-D6E0-F76D0698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033829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40C5B-1445-E97A-AEC0-5577539C4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60E16-E51C-B463-86C0-DD75915D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Tipps für die Integration der Evaluierung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2408C82-A8E6-24A5-151E-E5024278A83F}"/>
              </a:ext>
            </a:extLst>
          </p:cNvPr>
          <p:cNvSpPr txBox="1"/>
          <p:nvPr/>
        </p:nvSpPr>
        <p:spPr>
          <a:xfrm>
            <a:off x="889471" y="1480009"/>
            <a:ext cx="100739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Generelle Tipps: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Evaluierung ist testbar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Structured Outputs nutzen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Fragen + Musterantworten regelmäßig updaten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endParaRPr lang="de-DE" dirty="0"/>
          </a:p>
          <a:p>
            <a:r>
              <a:rPr lang="de-DE" dirty="0"/>
              <a:t>Anpassung an den Use Case: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Wenn z.B. Code erzeugt werden kann </a:t>
            </a:r>
            <a:r>
              <a:rPr lang="de-DE" b="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Google Sans"/>
              </a:rPr>
              <a:t>→</a:t>
            </a:r>
            <a:r>
              <a:rPr lang="de-DE" dirty="0"/>
              <a:t> Zusätzlich Code evaluieren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Anpassung an die Komplexität der RAG-Anwendung (oder auch Agent Anwendung)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3F126D-5187-3296-A410-B21535225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086513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154BD-BA3D-CC9A-586C-684AECDBD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8AFC3-5861-547B-5C6E-64F803416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eines Agent Systems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41AB2B8-287B-6FB1-FB4F-CD2B53D2186F}"/>
              </a:ext>
            </a:extLst>
          </p:cNvPr>
          <p:cNvSpPr txBox="1"/>
          <p:nvPr/>
        </p:nvSpPr>
        <p:spPr>
          <a:xfrm>
            <a:off x="1774902" y="2219093"/>
            <a:ext cx="8642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/>
              <a:t>2025 ist das Jahr der </a:t>
            </a:r>
            <a:r>
              <a:rPr lang="de-DE" sz="4800" dirty="0" err="1"/>
              <a:t>Agents</a:t>
            </a:r>
            <a:endParaRPr lang="de-DE" sz="48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7A63F59-BF4C-D6DC-08DD-B2785531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471956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18D43-2298-0CAA-6FC7-A1BE4B945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8987D-EB33-FDD2-F25B-48EDF8935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eines Agent Systems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3E6EC8-CDA8-B7AA-95C2-517890C6F551}"/>
              </a:ext>
            </a:extLst>
          </p:cNvPr>
          <p:cNvSpPr txBox="1"/>
          <p:nvPr/>
        </p:nvSpPr>
        <p:spPr>
          <a:xfrm>
            <a:off x="1774902" y="2219093"/>
            <a:ext cx="8642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/>
              <a:t>2025 ist das Jahr der </a:t>
            </a:r>
            <a:r>
              <a:rPr lang="de-DE" sz="4800" dirty="0" err="1"/>
              <a:t>Agents</a:t>
            </a:r>
            <a:endParaRPr lang="de-DE" sz="48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021419D-0238-6E54-5F5D-C2383E49C641}"/>
              </a:ext>
            </a:extLst>
          </p:cNvPr>
          <p:cNvSpPr txBox="1"/>
          <p:nvPr/>
        </p:nvSpPr>
        <p:spPr>
          <a:xfrm>
            <a:off x="3374172" y="3317026"/>
            <a:ext cx="5443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(sowie es 2024 schon war)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DD373F-A3AA-F17E-CB1F-C15CB278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3682391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4AAE4-6161-3F1C-15D0-754B3FE3C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72547A-3928-1E7D-6D9C-7176E1A3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eines Agent Systems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4FE0AAA-0B55-38C9-B0AD-E130DD726EBD}"/>
              </a:ext>
            </a:extLst>
          </p:cNvPr>
          <p:cNvSpPr txBox="1"/>
          <p:nvPr/>
        </p:nvSpPr>
        <p:spPr>
          <a:xfrm>
            <a:off x="1774902" y="2219093"/>
            <a:ext cx="8642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/>
              <a:t>2025 ist das Jahr der </a:t>
            </a:r>
            <a:r>
              <a:rPr lang="de-DE" sz="4800" dirty="0" err="1"/>
              <a:t>Agents</a:t>
            </a:r>
            <a:endParaRPr lang="de-DE" sz="48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5869ED-E3F5-1E6E-BFB8-07DEECC050C1}"/>
              </a:ext>
            </a:extLst>
          </p:cNvPr>
          <p:cNvSpPr txBox="1"/>
          <p:nvPr/>
        </p:nvSpPr>
        <p:spPr>
          <a:xfrm>
            <a:off x="3374172" y="3317026"/>
            <a:ext cx="5443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(sowie es 2024 schon war)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5906C5-B6CA-A79E-CCB3-EC6623D949BD}"/>
              </a:ext>
            </a:extLst>
          </p:cNvPr>
          <p:cNvSpPr txBox="1"/>
          <p:nvPr/>
        </p:nvSpPr>
        <p:spPr>
          <a:xfrm>
            <a:off x="2709279" y="4060441"/>
            <a:ext cx="677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/>
              <a:t>(und 2026 wird es bestimmt auch)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908450-73FB-B5B4-7B20-5DC336EFB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7291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586B0D-DC16-CB21-4692-4B87AC37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einer RAG-Anwendung</a:t>
            </a:r>
          </a:p>
        </p:txBody>
      </p:sp>
      <p:pic>
        <p:nvPicPr>
          <p:cNvPr id="5" name="Grafik 4" descr="Ein Bild, das Screenshot, Text enthält.&#10;&#10;KI-generierte Inhalte können fehlerhaft sein.">
            <a:extLst>
              <a:ext uri="{FF2B5EF4-FFF2-40B4-BE49-F238E27FC236}">
                <a16:creationId xmlns:a16="http://schemas.microsoft.com/office/drawing/2014/main" id="{63A42F77-4F76-0AFB-7504-48D321763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94" y="1070675"/>
            <a:ext cx="10095875" cy="3183005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AB5EBFB-E4E9-0382-B6C0-4F74BC1F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351605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694C8-048A-0DA1-1C60-039966D93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2CABF-73C5-8CB9-3050-6846688C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eines Agent Systems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548261-48A8-17C6-06C5-D7EE5F98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221" y="759870"/>
            <a:ext cx="2585910" cy="584664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2649AB3-F092-6A8F-1E47-09293C71D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791170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F2649B-B1C7-3255-502E-B9455D97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eines Agent Systems</a:t>
            </a:r>
          </a:p>
        </p:txBody>
      </p:sp>
      <p:pic>
        <p:nvPicPr>
          <p:cNvPr id="4" name="Grafik 3" descr="Ein Bild, das Screenshot, Quadrat enthält.&#10;&#10;KI-generierte Inhalte können fehlerhaft sein.">
            <a:extLst>
              <a:ext uri="{FF2B5EF4-FFF2-40B4-BE49-F238E27FC236}">
                <a16:creationId xmlns:a16="http://schemas.microsoft.com/office/drawing/2014/main" id="{C8438CA5-A7D3-DF2C-9D5E-8DB26B3B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960" y="1041609"/>
            <a:ext cx="9024079" cy="3290028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C7CE122-CC4F-C24A-3F61-A4311417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399630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47131-D4D0-1853-B5A0-88FB26022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0A7A65-E519-2D52-AF12-96BC9E216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eines Agent Systems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3D315BB-B342-EBEE-C799-D4B590507C3E}"/>
              </a:ext>
            </a:extLst>
          </p:cNvPr>
          <p:cNvSpPr txBox="1"/>
          <p:nvPr/>
        </p:nvSpPr>
        <p:spPr>
          <a:xfrm>
            <a:off x="298017" y="4420452"/>
            <a:ext cx="34323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Reasoning</a:t>
            </a:r>
            <a:r>
              <a:rPr lang="de-DE" sz="1400" dirty="0"/>
              <a:t> &amp; </a:t>
            </a:r>
            <a:r>
              <a:rPr lang="de-DE" sz="1400" dirty="0" err="1"/>
              <a:t>Planning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sz="1000" dirty="0"/>
              <a:t>Wird mein Task sinnvoll in kleinere Tasks aufgeteilt?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Können die </a:t>
            </a:r>
            <a:r>
              <a:rPr lang="de-DE" sz="1000" dirty="0" err="1"/>
              <a:t>Subtasks</a:t>
            </a:r>
            <a:r>
              <a:rPr lang="de-DE" sz="1000" dirty="0"/>
              <a:t> ausgeführt werden?</a:t>
            </a:r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pic>
        <p:nvPicPr>
          <p:cNvPr id="3" name="Grafik 2" descr="Ein Bild, das Screenshot, Quadrat enthält.&#10;&#10;KI-generierte Inhalte können fehlerhaft sein.">
            <a:extLst>
              <a:ext uri="{FF2B5EF4-FFF2-40B4-BE49-F238E27FC236}">
                <a16:creationId xmlns:a16="http://schemas.microsoft.com/office/drawing/2014/main" id="{EBDF4A00-E862-E1FA-4921-54B2467C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60" y="1041609"/>
            <a:ext cx="9024079" cy="329002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156668-A701-A522-9236-797F6B7C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009-6618-304E-891E-89F9821727B1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586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F17F4-7194-8FE6-9988-C737E7672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3956F-37B3-72B6-6BF4-55603B72B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eines Agent Systems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0CAA326-48E0-74BB-4939-6F9FC6C36CBF}"/>
              </a:ext>
            </a:extLst>
          </p:cNvPr>
          <p:cNvSpPr txBox="1"/>
          <p:nvPr/>
        </p:nvSpPr>
        <p:spPr>
          <a:xfrm>
            <a:off x="298017" y="4420452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Reasoning</a:t>
            </a:r>
            <a:r>
              <a:rPr lang="de-DE" sz="1400" dirty="0"/>
              <a:t> &amp; </a:t>
            </a:r>
            <a:r>
              <a:rPr lang="de-DE" sz="1400" dirty="0" err="1"/>
              <a:t>Planning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D07BFB-D700-9BEE-6A74-75486A28382E}"/>
              </a:ext>
            </a:extLst>
          </p:cNvPr>
          <p:cNvSpPr txBox="1"/>
          <p:nvPr/>
        </p:nvSpPr>
        <p:spPr>
          <a:xfrm>
            <a:off x="2755849" y="5261769"/>
            <a:ext cx="36996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Function</a:t>
            </a:r>
            <a:r>
              <a:rPr lang="de-DE" sz="1400" dirty="0"/>
              <a:t> Calling und Tool Use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sz="1000" dirty="0"/>
              <a:t>Werden die richtigen Tools mit den richtigen Parametern aufgerufen wenn es sinnvoll ist?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Werden die Ausgaben der Tools korrekt verarbeitet?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Funktionieren meine Tools korrekt?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Kann ich meine Tools offline und online testen?</a:t>
            </a:r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pic>
        <p:nvPicPr>
          <p:cNvPr id="3" name="Grafik 2" descr="Ein Bild, das Screenshot, Quadrat enthält.&#10;&#10;KI-generierte Inhalte können fehlerhaft sein.">
            <a:extLst>
              <a:ext uri="{FF2B5EF4-FFF2-40B4-BE49-F238E27FC236}">
                <a16:creationId xmlns:a16="http://schemas.microsoft.com/office/drawing/2014/main" id="{8B3C198F-46AB-6AB1-4A3C-95B8E49C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60" y="1041609"/>
            <a:ext cx="9024079" cy="329002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C77C70-4C7C-6ABE-C90C-5E86FBA10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087395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63D1C-BC7C-E661-A10E-C36670682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6FB2BD-3FC1-0B02-2690-5F915B6EE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eines Agent Systems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58A2A89-2C6A-E2FF-845C-2E7FDC00AE85}"/>
              </a:ext>
            </a:extLst>
          </p:cNvPr>
          <p:cNvSpPr txBox="1"/>
          <p:nvPr/>
        </p:nvSpPr>
        <p:spPr>
          <a:xfrm>
            <a:off x="298017" y="4420452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Reasoning</a:t>
            </a:r>
            <a:r>
              <a:rPr lang="de-DE" sz="1400" dirty="0"/>
              <a:t> &amp; </a:t>
            </a:r>
            <a:r>
              <a:rPr lang="de-DE" sz="1400" dirty="0" err="1"/>
              <a:t>Planning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E21364A-4BF5-BD8C-4557-D93C765BD861}"/>
              </a:ext>
            </a:extLst>
          </p:cNvPr>
          <p:cNvSpPr txBox="1"/>
          <p:nvPr/>
        </p:nvSpPr>
        <p:spPr>
          <a:xfrm>
            <a:off x="2755849" y="5261769"/>
            <a:ext cx="369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Function</a:t>
            </a:r>
            <a:r>
              <a:rPr lang="de-DE" sz="1400" dirty="0"/>
              <a:t> Calling und Tool Use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F3D444B-9FAF-31F6-A86B-2D04E29CB84D}"/>
              </a:ext>
            </a:extLst>
          </p:cNvPr>
          <p:cNvSpPr txBox="1"/>
          <p:nvPr/>
        </p:nvSpPr>
        <p:spPr>
          <a:xfrm>
            <a:off x="6096000" y="4420452"/>
            <a:ext cx="3699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Self-</a:t>
            </a:r>
            <a:r>
              <a:rPr lang="de-DE" sz="1400" dirty="0" err="1"/>
              <a:t>Reflection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sz="1000" dirty="0"/>
              <a:t>Kann mein Agent seine Tasks überprüfen?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Erkennt mein Agent, ob die Toolausgabe hilfreich ist? </a:t>
            </a:r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pic>
        <p:nvPicPr>
          <p:cNvPr id="3" name="Grafik 2" descr="Ein Bild, das Screenshot, Quadrat enthält.&#10;&#10;KI-generierte Inhalte können fehlerhaft sein.">
            <a:extLst>
              <a:ext uri="{FF2B5EF4-FFF2-40B4-BE49-F238E27FC236}">
                <a16:creationId xmlns:a16="http://schemas.microsoft.com/office/drawing/2014/main" id="{05C56E2A-02D5-C57B-51B8-3C9E2E69B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60" y="1041609"/>
            <a:ext cx="9024079" cy="329002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E7D2B1-A437-762C-7480-4F2637BF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9145097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90F0A-3FE1-76F9-1815-C8EEADADC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8FF71B-88DD-2C76-EF25-E113ECBC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eines Agent Systems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7F8CAB5-5732-8017-A0B2-25B44C56D128}"/>
              </a:ext>
            </a:extLst>
          </p:cNvPr>
          <p:cNvSpPr txBox="1"/>
          <p:nvPr/>
        </p:nvSpPr>
        <p:spPr>
          <a:xfrm>
            <a:off x="298017" y="4420452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Reasoning</a:t>
            </a:r>
            <a:r>
              <a:rPr lang="de-DE" sz="1400" dirty="0"/>
              <a:t> &amp; </a:t>
            </a:r>
            <a:r>
              <a:rPr lang="de-DE" sz="1400" dirty="0" err="1"/>
              <a:t>Planning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2F6F8C-E64C-0ABA-BA07-1CC6A7712D16}"/>
              </a:ext>
            </a:extLst>
          </p:cNvPr>
          <p:cNvSpPr txBox="1"/>
          <p:nvPr/>
        </p:nvSpPr>
        <p:spPr>
          <a:xfrm>
            <a:off x="2755849" y="5261769"/>
            <a:ext cx="369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Function</a:t>
            </a:r>
            <a:r>
              <a:rPr lang="de-DE" sz="1400" dirty="0"/>
              <a:t> Calling und Tool Use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61D9A17-57AD-75D0-9FA1-E3AFC223D7AF}"/>
              </a:ext>
            </a:extLst>
          </p:cNvPr>
          <p:cNvSpPr txBox="1"/>
          <p:nvPr/>
        </p:nvSpPr>
        <p:spPr>
          <a:xfrm>
            <a:off x="6096000" y="4420452"/>
            <a:ext cx="369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Self-</a:t>
            </a:r>
            <a:r>
              <a:rPr lang="de-DE" sz="1400" dirty="0" err="1"/>
              <a:t>Reflection</a:t>
            </a:r>
            <a:endParaRPr lang="de-DE" dirty="0"/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7815375-4DBC-A1B3-162E-08629F97FB84}"/>
              </a:ext>
            </a:extLst>
          </p:cNvPr>
          <p:cNvSpPr txBox="1"/>
          <p:nvPr/>
        </p:nvSpPr>
        <p:spPr>
          <a:xfrm>
            <a:off x="7945804" y="5261769"/>
            <a:ext cx="36996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Memory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sz="1000" dirty="0"/>
              <a:t>Nutzt mein Agent das ganze Wissen der vorherigen Schritte?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Kann mein Agent sinnvoll alle Schritte kombinieren?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Kann mein Agent mehrere Anfragen nacheinander bearbeiten?</a:t>
            </a:r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pic>
        <p:nvPicPr>
          <p:cNvPr id="3" name="Grafik 2" descr="Ein Bild, das Screenshot, Quadrat enthält.&#10;&#10;KI-generierte Inhalte können fehlerhaft sein.">
            <a:extLst>
              <a:ext uri="{FF2B5EF4-FFF2-40B4-BE49-F238E27FC236}">
                <a16:creationId xmlns:a16="http://schemas.microsoft.com/office/drawing/2014/main" id="{7F2F40DB-0C7C-E1BB-1309-5E9B9AF9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60" y="1041609"/>
            <a:ext cx="9024079" cy="329002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9EA375-77C7-D2FB-3631-7D52F4D4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8642218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BF187-82E1-DE2D-2C3B-CCA8341E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F4A74-55BB-ACF5-D183-DA08A0D76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Evaluierung eines Agent Systems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D1C0491-D633-AAEE-9DAC-EE2E105D5B98}"/>
              </a:ext>
            </a:extLst>
          </p:cNvPr>
          <p:cNvSpPr txBox="1"/>
          <p:nvPr/>
        </p:nvSpPr>
        <p:spPr>
          <a:xfrm>
            <a:off x="298017" y="4420452"/>
            <a:ext cx="34323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Reasoning</a:t>
            </a:r>
            <a:r>
              <a:rPr lang="de-DE" sz="1400" dirty="0"/>
              <a:t> &amp; </a:t>
            </a:r>
            <a:r>
              <a:rPr lang="de-DE" sz="1400" dirty="0" err="1"/>
              <a:t>Planning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sz="1000" dirty="0"/>
              <a:t>Wird mein Task sinnvoll in kleinere Tasks aufgeteilt?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Können die </a:t>
            </a:r>
            <a:r>
              <a:rPr lang="de-DE" sz="1000" dirty="0" err="1"/>
              <a:t>Subtasks</a:t>
            </a:r>
            <a:r>
              <a:rPr lang="de-DE" sz="1000" dirty="0"/>
              <a:t> ausgeführt werden?</a:t>
            </a:r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A33D84-4E91-BCE3-9BCF-2AD99E4FF1B1}"/>
              </a:ext>
            </a:extLst>
          </p:cNvPr>
          <p:cNvSpPr txBox="1"/>
          <p:nvPr/>
        </p:nvSpPr>
        <p:spPr>
          <a:xfrm>
            <a:off x="2755849" y="5261769"/>
            <a:ext cx="36996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Function</a:t>
            </a:r>
            <a:r>
              <a:rPr lang="de-DE" sz="1400" dirty="0"/>
              <a:t> Calling und Tool Use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sz="1000" dirty="0"/>
              <a:t>Werden die richtigen Tools mit den richtigen Parametern aufgerufen wenn es sinnvoll ist?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Werden die Ausgaben der Tools korrekt verarbeitet?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Funktionieren meine Tools korrekt?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Kann ich meine Tools offline und online testen?</a:t>
            </a:r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6FD33F-DB64-E966-CD0A-1EE5F18AE71E}"/>
              </a:ext>
            </a:extLst>
          </p:cNvPr>
          <p:cNvSpPr txBox="1"/>
          <p:nvPr/>
        </p:nvSpPr>
        <p:spPr>
          <a:xfrm>
            <a:off x="6096000" y="4420452"/>
            <a:ext cx="3699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Self-</a:t>
            </a:r>
            <a:r>
              <a:rPr lang="de-DE" sz="1400" dirty="0" err="1"/>
              <a:t>Reflection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sz="1000" dirty="0"/>
              <a:t>Kann mein Agent seine Tasks überprüfen?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Erkennt mein Agent, ob die Toolausgabe hilfreich ist? </a:t>
            </a:r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85EE39-5D6D-151C-B61B-951CCD239353}"/>
              </a:ext>
            </a:extLst>
          </p:cNvPr>
          <p:cNvSpPr txBox="1"/>
          <p:nvPr/>
        </p:nvSpPr>
        <p:spPr>
          <a:xfrm>
            <a:off x="7945804" y="5261769"/>
            <a:ext cx="369960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Memory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sz="1000" dirty="0"/>
              <a:t>Nutzt mein Agent das ganze Wissen der vorherigen Schritte?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Kann mein Agent sinnvoll alle Schritte kombinieren?</a:t>
            </a:r>
          </a:p>
          <a:p>
            <a:pPr marL="171450" indent="-171450">
              <a:buFontTx/>
              <a:buChar char="-"/>
            </a:pPr>
            <a:r>
              <a:rPr lang="de-DE" sz="1000" dirty="0"/>
              <a:t>Kann mein Agent mehrere Anfragen nacheinander bearbeiten?</a:t>
            </a:r>
          </a:p>
          <a:p>
            <a:pPr marL="171450" indent="-171450">
              <a:buFontTx/>
              <a:buChar char="-"/>
            </a:pPr>
            <a:endParaRPr lang="de-DE" sz="1000" dirty="0"/>
          </a:p>
        </p:txBody>
      </p:sp>
      <p:pic>
        <p:nvPicPr>
          <p:cNvPr id="3" name="Grafik 2" descr="Ein Bild, das Screenshot, Quadrat enthält.&#10;&#10;KI-generierte Inhalte können fehlerhaft sein.">
            <a:extLst>
              <a:ext uri="{FF2B5EF4-FFF2-40B4-BE49-F238E27FC236}">
                <a16:creationId xmlns:a16="http://schemas.microsoft.com/office/drawing/2014/main" id="{4D76559D-8108-64AF-9A84-6E90AAED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60" y="1041609"/>
            <a:ext cx="9024079" cy="3290028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3554CC-4A08-45D9-D115-391154050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924974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Job, Person, Im Haus, Dienstleistung enthält.&#10;&#10;KI-generierte Inhalte können fehlerhaft sein.">
            <a:extLst>
              <a:ext uri="{FF2B5EF4-FFF2-40B4-BE49-F238E27FC236}">
                <a16:creationId xmlns:a16="http://schemas.microsoft.com/office/drawing/2014/main" id="{29026A26-B9AA-D7C0-7E0C-E8FEBDA44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89" y="380749"/>
            <a:ext cx="11060956" cy="593973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B15267C-DA18-CD51-0939-7EF2B04D606C}"/>
              </a:ext>
            </a:extLst>
          </p:cNvPr>
          <p:cNvGrpSpPr/>
          <p:nvPr/>
        </p:nvGrpSpPr>
        <p:grpSpPr>
          <a:xfrm>
            <a:off x="8179601" y="1352005"/>
            <a:ext cx="1787359" cy="927464"/>
            <a:chOff x="3188592" y="3055988"/>
            <a:chExt cx="2751152" cy="1478942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AB29105-1E70-D8EA-D58E-5C9347F2EAB9}"/>
                </a:ext>
              </a:extLst>
            </p:cNvPr>
            <p:cNvSpPr/>
            <p:nvPr/>
          </p:nvSpPr>
          <p:spPr>
            <a:xfrm>
              <a:off x="3188592" y="3055988"/>
              <a:ext cx="2751152" cy="147894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8B06A68-2914-D7FA-DBBE-C136E85D8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13438" y="3574715"/>
              <a:ext cx="2301461" cy="540343"/>
            </a:xfrm>
            <a:prstGeom prst="rect">
              <a:avLst/>
            </a:prstGeom>
          </p:spPr>
        </p:pic>
      </p:grp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25BA9B4F-DC07-C3AC-2D61-171618B4B1A6}"/>
              </a:ext>
            </a:extLst>
          </p:cNvPr>
          <p:cNvSpPr/>
          <p:nvPr/>
        </p:nvSpPr>
        <p:spPr>
          <a:xfrm>
            <a:off x="2713134" y="3915119"/>
            <a:ext cx="1358096" cy="1975413"/>
          </a:xfrm>
          <a:custGeom>
            <a:avLst/>
            <a:gdLst>
              <a:gd name="connsiteX0" fmla="*/ 0 w 1358096"/>
              <a:gd name="connsiteY0" fmla="*/ 235352 h 1975413"/>
              <a:gd name="connsiteX1" fmla="*/ 555585 w 1358096"/>
              <a:gd name="connsiteY1" fmla="*/ 1975413 h 1975413"/>
              <a:gd name="connsiteX2" fmla="*/ 1358096 w 1358096"/>
              <a:gd name="connsiteY2" fmla="*/ 1427544 h 1975413"/>
              <a:gd name="connsiteX3" fmla="*/ 887392 w 1358096"/>
              <a:gd name="connsiteY3" fmla="*/ 0 h 1975413"/>
              <a:gd name="connsiteX4" fmla="*/ 0 w 1358096"/>
              <a:gd name="connsiteY4" fmla="*/ 235352 h 197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096" h="1975413">
                <a:moveTo>
                  <a:pt x="0" y="235352"/>
                </a:moveTo>
                <a:lnTo>
                  <a:pt x="555585" y="1975413"/>
                </a:lnTo>
                <a:lnTo>
                  <a:pt x="1358096" y="1427544"/>
                </a:lnTo>
                <a:lnTo>
                  <a:pt x="887392" y="0"/>
                </a:lnTo>
                <a:lnTo>
                  <a:pt x="0" y="23535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F4833D1-722B-CAB4-9592-6BD20F82B6B3}"/>
              </a:ext>
            </a:extLst>
          </p:cNvPr>
          <p:cNvSpPr txBox="1"/>
          <p:nvPr/>
        </p:nvSpPr>
        <p:spPr>
          <a:xfrm rot="20501390">
            <a:off x="2760416" y="4117525"/>
            <a:ext cx="113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Gute  Metriken</a:t>
            </a:r>
          </a:p>
        </p:txBody>
      </p:sp>
      <p:pic>
        <p:nvPicPr>
          <p:cNvPr id="19" name="Grafik 18" descr="Daumen hoch-Zeichen mit einfarbiger Füllung">
            <a:extLst>
              <a:ext uri="{FF2B5EF4-FFF2-40B4-BE49-F238E27FC236}">
                <a16:creationId xmlns:a16="http://schemas.microsoft.com/office/drawing/2014/main" id="{0AA21FCE-8CFF-02AC-4B7E-87A3D878B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243696">
            <a:off x="3229639" y="4871370"/>
            <a:ext cx="637547" cy="63754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8153FAF-8DB7-CCA6-B5B5-91702BBA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8313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C625B-0F3B-4880-588F-546E9CBA6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56FBAB0-0E15-5023-2C01-988A508A9D60}"/>
              </a:ext>
            </a:extLst>
          </p:cNvPr>
          <p:cNvSpPr txBox="1"/>
          <p:nvPr/>
        </p:nvSpPr>
        <p:spPr>
          <a:xfrm>
            <a:off x="4664039" y="3815833"/>
            <a:ext cx="286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rta Regular" pitchFamily="2" charset="77"/>
                <a:ea typeface="+mn-ea"/>
                <a:cs typeface="+mn-cs"/>
              </a:rPr>
              <a:t>www.codecamp-n.com</a:t>
            </a:r>
            <a:endParaRPr kumimoji="0" lang="de-DE" sz="1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rta Regular" pitchFamily="2" charset="77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4CC1BC1-A47B-DABC-9C39-429F65E8B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2794" y="3042167"/>
            <a:ext cx="457200" cy="4572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012C4EB-3010-A8F9-3DEF-EB253A7F3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4326" y="3042642"/>
            <a:ext cx="457200" cy="4572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08F3300-C89A-DD42-3B00-1EFFCB35F0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7390" y="3044108"/>
            <a:ext cx="457200" cy="4572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0B640C2-C999-627A-EE1C-19FA9F499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5858" y="3042623"/>
            <a:ext cx="457200" cy="4572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8C29BC-399B-F36E-9909-97544D7A17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41262" y="3042623"/>
            <a:ext cx="457200" cy="4572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A6C8406E-0747-51E7-6CD6-E6B6DFB8AD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6185" y="4370359"/>
            <a:ext cx="1359628" cy="13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99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3BE51-9E76-C656-0F3D-DA2067729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A701BD-051A-C6D9-D5EC-E36BDEE5A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Simple Evaluierung einer RAG-Anwendung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3CDFB6-D065-2F4E-37FB-B17D129838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LLM-</a:t>
            </a:r>
            <a:r>
              <a:rPr lang="de-DE" dirty="0" err="1"/>
              <a:t>as</a:t>
            </a:r>
            <a:r>
              <a:rPr lang="de-DE" dirty="0"/>
              <a:t>-a-Judge</a:t>
            </a:r>
          </a:p>
        </p:txBody>
      </p:sp>
      <p:pic>
        <p:nvPicPr>
          <p:cNvPr id="8" name="Grafik 7" descr="Ein Bild, das Text, Handschrif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095EDB69-C8BB-817F-E8E8-AF275B50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11" y="1326143"/>
            <a:ext cx="8409482" cy="225197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C0B6E2-55EA-FB6D-72F4-F053E1D1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00741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A127B-9E11-28EE-30F9-85712626E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ED8D3-FDC5-B279-AD5E-5FC00690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Simple Evaluierung einer RAG-Anwendung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BDB7E1-3F2E-EE99-898B-3D58EFC42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LLM-</a:t>
            </a:r>
            <a:r>
              <a:rPr lang="de-DE" dirty="0" err="1"/>
              <a:t>as</a:t>
            </a:r>
            <a:r>
              <a:rPr lang="de-DE" dirty="0"/>
              <a:t>-a-Judge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C518E8A-439E-0F65-5A2B-0FD322F4779E}"/>
              </a:ext>
            </a:extLst>
          </p:cNvPr>
          <p:cNvSpPr txBox="1"/>
          <p:nvPr/>
        </p:nvSpPr>
        <p:spPr>
          <a:xfrm>
            <a:off x="691376" y="3835258"/>
            <a:ext cx="109616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1" dirty="0"/>
              <a:t>Frage: </a:t>
            </a:r>
          </a:p>
          <a:p>
            <a:r>
              <a:rPr lang="de-DE" dirty="0"/>
              <a:t>Wie viel kostet Produkt XY?</a:t>
            </a:r>
          </a:p>
          <a:p>
            <a:endParaRPr lang="de-DE" dirty="0"/>
          </a:p>
          <a:p>
            <a:r>
              <a:rPr lang="de-DE" b="1" i="1" dirty="0"/>
              <a:t>Musterlösung:</a:t>
            </a:r>
          </a:p>
          <a:p>
            <a:r>
              <a:rPr lang="de-DE" dirty="0"/>
              <a:t>Produkt XY kann für einen Zeitraum von 3 Monaten kostenfrei getestet werden, anschließend kostet es 10 Euro pro Monat. Der Vertrag kann jeden Monat gekündigt werden.</a:t>
            </a:r>
          </a:p>
          <a:p>
            <a:endParaRPr lang="de-DE" dirty="0"/>
          </a:p>
          <a:p>
            <a:r>
              <a:rPr lang="de-DE" b="1" i="1" dirty="0"/>
              <a:t>Antwort des Chatbots:</a:t>
            </a:r>
          </a:p>
          <a:p>
            <a:r>
              <a:rPr lang="de-DE" dirty="0"/>
              <a:t>Produkt XY kostet 10 Euro pro Monat. </a:t>
            </a:r>
          </a:p>
        </p:txBody>
      </p:sp>
      <p:pic>
        <p:nvPicPr>
          <p:cNvPr id="8" name="Grafik 7" descr="Ein Bild, das Text, Handschrif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5213D4EE-BEA5-7AA0-00B9-93CF91B27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11" y="1326143"/>
            <a:ext cx="8409482" cy="225197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ABC780-0E72-748D-067D-F575094AF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3502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3D7FC-1C23-DCE1-75F2-6C4A06DA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17E548-75D6-F23C-8928-015FD4BA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Simple Evaluierung einer RAG-Anwendung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8100C9-3A5C-A348-6CF5-38620D00D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LLM-</a:t>
            </a:r>
            <a:r>
              <a:rPr lang="de-DE" dirty="0" err="1"/>
              <a:t>as</a:t>
            </a:r>
            <a:r>
              <a:rPr lang="de-DE" dirty="0"/>
              <a:t>-a-Judge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2A51553-C333-F85C-2F45-2A85A0E38295}"/>
              </a:ext>
            </a:extLst>
          </p:cNvPr>
          <p:cNvSpPr txBox="1"/>
          <p:nvPr/>
        </p:nvSpPr>
        <p:spPr>
          <a:xfrm>
            <a:off x="691376" y="3835258"/>
            <a:ext cx="10961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Probleme: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Richtig oder Falsch ist nicht immer eindeutig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Relevanz und Vollständigkeit ist unklar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Fehlerursache bei falschen Antworten kann nicht extrahiert werden.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Testen einzelner Komponenten der Anwendung nicht möglich.</a:t>
            </a:r>
          </a:p>
        </p:txBody>
      </p:sp>
      <p:pic>
        <p:nvPicPr>
          <p:cNvPr id="8" name="Grafik 7" descr="Ein Bild, das Text, Handschrif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A76604CE-0720-7E6B-BFA0-A7886CAF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711" y="1326143"/>
            <a:ext cx="8409482" cy="2251977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730FCC-1968-7887-B355-95578BC4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10433346"/>
      </p:ext>
    </p:extLst>
  </p:cSld>
  <p:clrMapOvr>
    <a:masterClrMapping/>
  </p:clrMapOvr>
</p:sld>
</file>

<file path=ppt/theme/theme1.xml><?xml version="1.0" encoding="utf-8"?>
<a:theme xmlns:a="http://schemas.openxmlformats.org/drawingml/2006/main" name="Titel">
  <a:themeElements>
    <a:clrScheme name="CodeCampN - 2024">
      <a:dk1>
        <a:srgbClr val="333434"/>
      </a:dk1>
      <a:lt1>
        <a:srgbClr val="FFFFFF"/>
      </a:lt1>
      <a:dk2>
        <a:srgbClr val="004760"/>
      </a:dk2>
      <a:lt2>
        <a:srgbClr val="FFFFFF"/>
      </a:lt2>
      <a:accent1>
        <a:srgbClr val="3690A5"/>
      </a:accent1>
      <a:accent2>
        <a:srgbClr val="49B697"/>
      </a:accent2>
      <a:accent3>
        <a:srgbClr val="F7F7F7"/>
      </a:accent3>
      <a:accent4>
        <a:srgbClr val="CAE8E0"/>
      </a:accent4>
      <a:accent5>
        <a:srgbClr val="93C3CE"/>
      </a:accent5>
      <a:accent6>
        <a:srgbClr val="486973"/>
      </a:accent6>
      <a:hlink>
        <a:srgbClr val="49B697"/>
      </a:hlink>
      <a:folHlink>
        <a:srgbClr val="C9EEE3"/>
      </a:folHlink>
    </a:clrScheme>
    <a:fontScheme name="CodeCamp:N">
      <a:majorFont>
        <a:latin typeface="Space Grotesk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CN_Master_2024" id="{8C8DFC89-3C3C-4B4A-807D-572C3B55698D}" vid="{95FBDF54-AD17-6E44-9440-7FDC92B61D17}"/>
    </a:ext>
  </a:extLst>
</a:theme>
</file>

<file path=ppt/theme/theme2.xml><?xml version="1.0" encoding="utf-8"?>
<a:theme xmlns:a="http://schemas.openxmlformats.org/drawingml/2006/main" name="Zwischentitel">
  <a:themeElements>
    <a:clrScheme name="CodeCampN - 2024">
      <a:dk1>
        <a:srgbClr val="333434"/>
      </a:dk1>
      <a:lt1>
        <a:srgbClr val="FFFFFF"/>
      </a:lt1>
      <a:dk2>
        <a:srgbClr val="004760"/>
      </a:dk2>
      <a:lt2>
        <a:srgbClr val="FFFFFF"/>
      </a:lt2>
      <a:accent1>
        <a:srgbClr val="3690A5"/>
      </a:accent1>
      <a:accent2>
        <a:srgbClr val="49B697"/>
      </a:accent2>
      <a:accent3>
        <a:srgbClr val="F7F7F7"/>
      </a:accent3>
      <a:accent4>
        <a:srgbClr val="CAE8E0"/>
      </a:accent4>
      <a:accent5>
        <a:srgbClr val="93C3CE"/>
      </a:accent5>
      <a:accent6>
        <a:srgbClr val="486973"/>
      </a:accent6>
      <a:hlink>
        <a:srgbClr val="49B697"/>
      </a:hlink>
      <a:folHlink>
        <a:srgbClr val="C9EEE3"/>
      </a:folHlink>
    </a:clrScheme>
    <a:fontScheme name="CodeCamp:N 24">
      <a:majorFont>
        <a:latin typeface="Space Grotesk SemiBold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CN_Master_2024" id="{8C8DFC89-3C3C-4B4A-807D-572C3B55698D}" vid="{0C7A7095-0653-454A-9F16-9AABDCE0E5D8}"/>
    </a:ext>
  </a:extLst>
</a:theme>
</file>

<file path=ppt/theme/theme3.xml><?xml version="1.0" encoding="utf-8"?>
<a:theme xmlns:a="http://schemas.openxmlformats.org/drawingml/2006/main" name="Folien">
  <a:themeElements>
    <a:clrScheme name="CodeCampN - 2024">
      <a:dk1>
        <a:srgbClr val="333434"/>
      </a:dk1>
      <a:lt1>
        <a:srgbClr val="FFFFFF"/>
      </a:lt1>
      <a:dk2>
        <a:srgbClr val="004760"/>
      </a:dk2>
      <a:lt2>
        <a:srgbClr val="FFFFFF"/>
      </a:lt2>
      <a:accent1>
        <a:srgbClr val="3690A5"/>
      </a:accent1>
      <a:accent2>
        <a:srgbClr val="49B697"/>
      </a:accent2>
      <a:accent3>
        <a:srgbClr val="F7F7F7"/>
      </a:accent3>
      <a:accent4>
        <a:srgbClr val="CAE8E0"/>
      </a:accent4>
      <a:accent5>
        <a:srgbClr val="93C3CE"/>
      </a:accent5>
      <a:accent6>
        <a:srgbClr val="486973"/>
      </a:accent6>
      <a:hlink>
        <a:srgbClr val="49B697"/>
      </a:hlink>
      <a:folHlink>
        <a:srgbClr val="C9EEE3"/>
      </a:folHlink>
    </a:clrScheme>
    <a:fontScheme name="CodeCamp:N 24">
      <a:majorFont>
        <a:latin typeface="Space Grotesk SemiBold"/>
        <a:ea typeface=""/>
        <a:cs typeface=""/>
      </a:majorFont>
      <a:minorFont>
        <a:latin typeface="Averta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CN_Master_2024" id="{8C8DFC89-3C3C-4B4A-807D-572C3B55698D}" vid="{D6EF3468-799F-8445-9355-DDFE7D52D368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4e40d39-c4df-4e09-aec5-eacb063f605c">
      <UserInfo>
        <DisplayName>Lea Schoener</DisplayName>
        <AccountId>587</AccountId>
        <AccountType/>
      </UserInfo>
      <UserInfo>
        <DisplayName>Anna-Lena Raum</DisplayName>
        <AccountId>406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1AE5BE8121C2645975DAD657ED0E343" ma:contentTypeVersion="11" ma:contentTypeDescription="Ein neues Dokument erstellen." ma:contentTypeScope="" ma:versionID="9eef6d104e41d45e1ce218253f51daf0">
  <xsd:schema xmlns:xsd="http://www.w3.org/2001/XMLSchema" xmlns:xs="http://www.w3.org/2001/XMLSchema" xmlns:p="http://schemas.microsoft.com/office/2006/metadata/properties" xmlns:ns2="440bef5f-66bf-41cc-b8c2-23d0fc909ea8" xmlns:ns3="04e40d39-c4df-4e09-aec5-eacb063f605c" targetNamespace="http://schemas.microsoft.com/office/2006/metadata/properties" ma:root="true" ma:fieldsID="4a6aade8ba4fc78128d5a80e238150ec" ns2:_="" ns3:_="">
    <xsd:import namespace="440bef5f-66bf-41cc-b8c2-23d0fc909ea8"/>
    <xsd:import namespace="04e40d39-c4df-4e09-aec5-eacb063f60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0bef5f-66bf-41cc-b8c2-23d0fc909e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e40d39-c4df-4e09-aec5-eacb063f605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FFBB31-0FC5-4D61-8CF1-011EF39DBF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687B5C-2A3F-4BE2-9F01-166183B3FE32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4fa1dd3d-e317-430c-84c3-662e37604350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df7fae09-38e7-4379-a564-8c041eec9d7f"/>
    <ds:schemaRef ds:uri="http://purl.org/dc/dcmitype/"/>
    <ds:schemaRef ds:uri="04e40d39-c4df-4e09-aec5-eacb063f605c"/>
  </ds:schemaRefs>
</ds:datastoreItem>
</file>

<file path=customXml/itemProps3.xml><?xml version="1.0" encoding="utf-8"?>
<ds:datastoreItem xmlns:ds="http://schemas.openxmlformats.org/officeDocument/2006/customXml" ds:itemID="{E71B27A2-1492-402A-899D-EA294CE291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0bef5f-66bf-41cc-b8c2-23d0fc909ea8"/>
    <ds:schemaRef ds:uri="04e40d39-c4df-4e09-aec5-eacb063f60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Titel</Template>
  <TotalTime>0</TotalTime>
  <Words>2899</Words>
  <Application>Microsoft Macintosh PowerPoint</Application>
  <PresentationFormat>Breitbild</PresentationFormat>
  <Paragraphs>743</Paragraphs>
  <Slides>68</Slides>
  <Notes>58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68</vt:i4>
      </vt:variant>
    </vt:vector>
  </HeadingPairs>
  <TitlesOfParts>
    <vt:vector size="79" baseType="lpstr">
      <vt:lpstr>Arial</vt:lpstr>
      <vt:lpstr>Helvetica</vt:lpstr>
      <vt:lpstr>Trebuchet MS</vt:lpstr>
      <vt:lpstr>Averta Regular</vt:lpstr>
      <vt:lpstr>Space Grotesk</vt:lpstr>
      <vt:lpstr>Google Sans</vt:lpstr>
      <vt:lpstr>Aptos</vt:lpstr>
      <vt:lpstr>Averta Light</vt:lpstr>
      <vt:lpstr>Titel</vt:lpstr>
      <vt:lpstr>Zwischentitel</vt:lpstr>
      <vt:lpstr>Folien</vt:lpstr>
      <vt:lpstr>Sinnvolle Evaluierung von RAG-Chatbots</vt:lpstr>
      <vt:lpstr>Vorstellung</vt:lpstr>
      <vt:lpstr>Was sind RAG-Anwendungen?</vt:lpstr>
      <vt:lpstr>Was sind RAG-Anwendungen?</vt:lpstr>
      <vt:lpstr>Was sind RAG-Anwendungen?</vt:lpstr>
      <vt:lpstr>Struktur einer RAG-Anwendung</vt:lpstr>
      <vt:lpstr>Simple Evaluierung einer RAG-Anwendung</vt:lpstr>
      <vt:lpstr>Simple Evaluierung einer RAG-Anwendung</vt:lpstr>
      <vt:lpstr>Simple Evaluierung einer RAG-Anwendung</vt:lpstr>
      <vt:lpstr>Testpyramide für RAG-Anwendungen</vt:lpstr>
      <vt:lpstr>Testpyramide für RAG-Anwendungen</vt:lpstr>
      <vt:lpstr>Testpyramide für RAG-Anwendungen</vt:lpstr>
      <vt:lpstr>Testpyramide für RAG-Anwendungen</vt:lpstr>
      <vt:lpstr>Struktur einer RAG-Anwendung</vt:lpstr>
      <vt:lpstr>Struktur einer RAG-Anwendung</vt:lpstr>
      <vt:lpstr>Testdaten für eine RAG-Anwendung</vt:lpstr>
      <vt:lpstr>Testdaten für eine RAG-Anwendung</vt:lpstr>
      <vt:lpstr>Vorverarbeitung der Antworten</vt:lpstr>
      <vt:lpstr>Vorverarbeitung der Antworten</vt:lpstr>
      <vt:lpstr>Context Metriken</vt:lpstr>
      <vt:lpstr>Context Metriken</vt:lpstr>
      <vt:lpstr>Context Metriken</vt:lpstr>
      <vt:lpstr>Context Metriken</vt:lpstr>
      <vt:lpstr>Beispiel: Berechnung Context Metriken</vt:lpstr>
      <vt:lpstr>Beispiel: Berechnung Context Metriken</vt:lpstr>
      <vt:lpstr>Beispiel: Berechnung Context Metriken</vt:lpstr>
      <vt:lpstr>Beispiel: Berechnung Context Metriken</vt:lpstr>
      <vt:lpstr>Beispiel: Berechnung Context Metriken</vt:lpstr>
      <vt:lpstr>Beispiel: Berechnung Context Metriken</vt:lpstr>
      <vt:lpstr>Tipps für die Evaluierung des Context</vt:lpstr>
      <vt:lpstr>Definition Antwort Metriken</vt:lpstr>
      <vt:lpstr>Definition Antwort Metriken</vt:lpstr>
      <vt:lpstr>Definition Antwort Metriken</vt:lpstr>
      <vt:lpstr>Definition Antwort Metriken</vt:lpstr>
      <vt:lpstr>Definition Antwort Metriken</vt:lpstr>
      <vt:lpstr>Darstellung von TP, FP und FN</vt:lpstr>
      <vt:lpstr>Darstellung von TP, FP und FN</vt:lpstr>
      <vt:lpstr>Darstellung von TP, FP und FN</vt:lpstr>
      <vt:lpstr>Darstellung von Answer Precision und Recall</vt:lpstr>
      <vt:lpstr>Darstellung von Answer Precision und Recall</vt:lpstr>
      <vt:lpstr>Beispiel: Berechnung Answer Metriken</vt:lpstr>
      <vt:lpstr>Beispiel: Berechnung Answer Metriken</vt:lpstr>
      <vt:lpstr>Beispiel: Berechnung Answer Metriken</vt:lpstr>
      <vt:lpstr>Beispiel: Berechnung Answer Metriken</vt:lpstr>
      <vt:lpstr>Beispiel: Berechnung Answer Metriken</vt:lpstr>
      <vt:lpstr>Beispiel: Berechnung Answer Metriken</vt:lpstr>
      <vt:lpstr>Beispiel: Berechnung Answer Metriken</vt:lpstr>
      <vt:lpstr>Beispiel: Berechnung Answer Metriken</vt:lpstr>
      <vt:lpstr>Beispiel: Berechnung Answer Metriken</vt:lpstr>
      <vt:lpstr>Beispiel: Berechnung Answer Metriken</vt:lpstr>
      <vt:lpstr>Beispiel: Berechnung Answer Metriken</vt:lpstr>
      <vt:lpstr>Tipps für die Evaluierung der Antwort</vt:lpstr>
      <vt:lpstr>Wann und Warum</vt:lpstr>
      <vt:lpstr>Wann und Warum</vt:lpstr>
      <vt:lpstr>Tipps für die Integration der Evaluierung</vt:lpstr>
      <vt:lpstr>Tipps für die Integration der Evaluierung</vt:lpstr>
      <vt:lpstr>Evaluierung eines Agent Systems </vt:lpstr>
      <vt:lpstr>Evaluierung eines Agent Systems </vt:lpstr>
      <vt:lpstr>Evaluierung eines Agent Systems </vt:lpstr>
      <vt:lpstr>Evaluierung eines Agent Systems </vt:lpstr>
      <vt:lpstr>Evaluierung eines Agent Systems</vt:lpstr>
      <vt:lpstr>Evaluierung eines Agent Systems</vt:lpstr>
      <vt:lpstr>Evaluierung eines Agent Systems</vt:lpstr>
      <vt:lpstr>Evaluierung eines Agent Systems</vt:lpstr>
      <vt:lpstr>Evaluierung eines Agent Systems</vt:lpstr>
      <vt:lpstr>Evaluierung eines Agent Systems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Patrick Sabau</dc:creator>
  <cp:lastModifiedBy>Patrick Sabau</cp:lastModifiedBy>
  <cp:revision>22</cp:revision>
  <dcterms:created xsi:type="dcterms:W3CDTF">2025-03-24T12:22:40Z</dcterms:created>
  <dcterms:modified xsi:type="dcterms:W3CDTF">2025-04-13T12:27:16Z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0x01010061AE5BE8121C2645975DAD657ED0E343</vt:lpwstr>
  </property>
  <property fmtid="{D5CDD505-2E9C-101B-9397-08002B2CF9AE}" pid="3" name="MediaServiceImageTags">
    <vt:lpwstr/>
  </property>
</Properties>
</file>